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93" r:id="rId2"/>
    <p:sldId id="257" r:id="rId3"/>
    <p:sldId id="258" r:id="rId4"/>
    <p:sldId id="259" r:id="rId5"/>
    <p:sldId id="260" r:id="rId6"/>
    <p:sldId id="261" r:id="rId7"/>
    <p:sldId id="262" r:id="rId8"/>
    <p:sldId id="263" r:id="rId9"/>
    <p:sldId id="264" r:id="rId10"/>
    <p:sldId id="265" r:id="rId11"/>
    <p:sldId id="266" r:id="rId12"/>
    <p:sldId id="267"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1-09-06T06:45:53.477"/>
    </inkml:context>
    <inkml:brush xml:id="br0">
      <inkml:brushProperty name="width" value="0.05292" units="cm"/>
      <inkml:brushProperty name="height" value="0.05292" units="cm"/>
      <inkml:brushProperty name="color" value="#FFFF00"/>
    </inkml:brush>
  </inkml:definitions>
  <inkml:trace contextRef="#ctx0" brushRef="#br0">11218 9066 0,'18'0'109,"0"0"-93,-1-17-1,19-1 1,69 0-16,-16-17 16,16 18 15,-16-1-31,-19 0 15,-17 18 17,-53 18 61,0 0-77,18-1 0,-18 1-1,0-1-15,0 1 16,0 0 0,0 17-1,-18 0 1,36 1-1,-18-1 17,35 18-17,0 0 1,-17 17 0,0-52-16,-1 52 15,1-17 1,-1 0-1,1 18 1,17 35 15,-35-53-15,0 0 0,18 70-1,-36-88 1,18 18-1,-35-18 1,0 1 0,0-1-1,-18-35 17,-18 0-17,53 0 1,-17 0-1,0 0 1</inkml:trace>
  <inkml:trace contextRef="#ctx0" brushRef="#br0" timeOffset="34297.14">13882 7726 0,'-18'0'15,"18"17"32,0-34 188,18-1-126</inkml:trace>
  <inkml:trace contextRef="#ctx0" brushRef="#br0" timeOffset="34906.99">14623 7549 0,'-18'0'16,"18"18"-16,0-36 140</inkml:trace>
  <inkml:trace contextRef="#ctx0" brushRef="#br0" timeOffset="35313.18">14446 8008 0,'0'-18'63</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1-09-06T06:50:31.833"/>
    </inkml:context>
    <inkml:brush xml:id="br0">
      <inkml:brushProperty name="width" value="0.05292" units="cm"/>
      <inkml:brushProperty name="height" value="0.05292" units="cm"/>
      <inkml:brushProperty name="color" value="#FFFF00"/>
    </inkml:brush>
  </inkml:definitions>
  <inkml:trace contextRef="#ctx0" brushRef="#br0">8326 11712 0,'-18'-17'78,"0"17"-62,1-18 0,-1 18-1,18-18 1,-18 18-16,-52-35 47,-36 17-16,53 18 0,0 0-15,0 18 0,36-18-16,-19 18 15,-17-18 1,-17 35-1,-18-17 17,35 17-17,0-17 1,0 17 0,18-18-1,-1 36 1,-17 0-1,1 35 1,16-35 0,19 18 15,-1-18-15,0 17-1,18 1 1,18 0-1,0 17 1,-1 18 0,1-89 15,17 54-31,0-18 31,1 17-15,-1-35-1,0 1 1,53 17 0,-35-18-1,106 36 1,-106-36 0,0-18 15,35 1-16,-17 0 1,17-1 0,-18-17-1,36 18 1,0-36 0,-35 1-1,-1-1 16,1-17-15,17 0 0,-17-1-1,-1-17 1,18-17 0,-70 52 15,17-17-31,18-71 15,-35 53 1,-1 0 15,1 0-15,-18-17 0,0-1-1,0-17 1,-18 17-16,1-17 15,-19 18 1,1-1 0,-35 1 15,-1-1-15,-35 0-1,18-17 1,0 53-1,-53-18 1,35 18-16,-18 17 16,1 0-1,-36 1 17,18 52-17,-18 18 1,-140 106-16</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1-09-06T06:51:22.538"/>
    </inkml:context>
    <inkml:brush xml:id="br0">
      <inkml:brushProperty name="width" value="0.05292" units="cm"/>
      <inkml:brushProperty name="height" value="0.05292" units="cm"/>
      <inkml:brushProperty name="color" value="#FFFF00"/>
    </inkml:brush>
    <inkml:brush xml:id="br1">
      <inkml:brushProperty name="width" value="0.05292" units="cm"/>
      <inkml:brushProperty name="height" value="0.05292" units="cm"/>
      <inkml:brushProperty name="color" value="#FF0000"/>
    </inkml:brush>
  </inkml:definitions>
  <inkml:trace contextRef="#ctx0" brushRef="#br0">22560 5556 0,'-17'-17'0,"17"-1"32,-18 18-17,0-18-15,1 18 31,-1 0-15,0-17-16,1-1 0,-1 0 16,-53 18 15,-34 0 16,52 18-32,0 0 1,18-1 0,17-17-16,-70 53 31,0 0-15,52-18 15,1 1-16,0 17 1,35 0 0,0-1-1,0 19 1,35-18-16,36 70 31,-36-70-15,18 0-1,17-17 17,18-1-17,1-35 1,-72 0-16,142-35 16,-88 17 15,17-35-31,0 0 15,-70 35 17,87-105-17,-69 52 1,-1 1 0,-70-71-1,-106 0 16,17 88-15,-35 17 0,1 36-1,-125 71 1</inkml:trace>
  <inkml:trace contextRef="#ctx0" brushRef="#br0" timeOffset="4532.31">21802 4568 0,'17'0'141,"-17"-17"-141,-17 17 47,-1 0 31,18 17-62,18-17 15,52 0 31,265-35-15,-105 0 0,-195 35-16,-17 0-15,-1 0 0,-34 0-1</inkml:trace>
  <inkml:trace contextRef="#ctx0" brushRef="#br0" timeOffset="5445.57">23319 4551 0,'0'0'0,"-18"0"16,0 0 0,1 0 15,-1 0-15,36 17 30,-1-17-30,54 0-16,17 18 16,71-18-1,17 0 1,1-18 0,-1 18-1,0-17 16,1-1-15,-36 18 0,35-17-1,-52 17 1,-54 0 0,-34 17-1,17-17 1,-36 0-1,18 0 17,1 0-17,-54 0 32,0 0-31,18-17-1,-35 17-15</inkml:trace>
  <inkml:trace contextRef="#ctx0" brushRef="#br0" timeOffset="6320.06">25700 4586 0,'-53'0'15,"18"0"1,17 0 0,18 18-1,18-18 1,-1 0 0,36 17-16,71 19 31,440 34 0,-352-52 0,-18 17-15,35 0 0,36 1-1,-1 17 1,-52-18-1,-53-17 1,-106-1 15,-36-34-15,-34 17 15,17-18-15,-36 18 15</inkml:trace>
  <inkml:trace contextRef="#ctx0" brushRef="#br0" timeOffset="15460.84">19315 11395 0,'17'0'0,"-17"-18"16,18 0 15,0 18-15,-1 0 15,1 0-31,17 18 31,18 35-15,-35-18 0,17-35 15,35-17-15,124-54-1,-158 53-15,87-34 16,159-72-1,-123 54 1,-18-19-16,-52 36 16,-37 18 15,-16 17-15,-54 18 62</inkml:trace>
  <inkml:trace contextRef="#ctx0" brushRef="#br1" timeOffset="55970.4">24077 13688 0,'0'-18'31,"-18"18"125,18 18-125,18-18 48,0 0-48,-18 17-16,17-17 1,1 0 15,0 0 1,-1 0-32,1 0 15,0 0 16,-1 0-15,1 0 31,-1 0-47,1 0 31,0 0 16,-1 0-31,-34 0 62,-1 0-47,0 0-15,1 0-1,-1 0 1,1 0 0,-1 0-1,0 0 16,1 0-31,17-17 0,-18 17 16,0 0 0,18-18 15,-17 18-15,-1-17 15,0 17 0,36 17 63,0-17-79,-1 0 1,-17 18 0,18-18-1,0 0 1,17 0 0,0 0-1,-17 0 1,-1 0-1,-34 0 79,-1-18-78,1 18-1,-1 0 1,-17 0 0,17 0-1,0 0 1,1 0 0,-1 0-1,0 0 16,36 0 63,17 0-63,1 18-31,-19-18 16,1 0-16,0 0 16,17 0-16,0 17 15,0-17 17,-17 0-17,-36 0 16,18-17-15,-35 17 0</inkml:trace>
  <inkml:trace contextRef="#ctx0" brushRef="#br1" timeOffset="90776.96">13847 11148 0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F908E0-ED5A-4BE7-81F3-8AB67AA03BD5}" type="datetimeFigureOut">
              <a:rPr lang="en-IN" smtClean="0"/>
              <a:t>23-12-2023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F0AC3D-E7DA-4D4C-B689-88CF4B4749F2}" type="slidenum">
              <a:rPr lang="en-IN" smtClean="0"/>
              <a:t>‹#›</a:t>
            </a:fld>
            <a:endParaRPr lang="en-IN"/>
          </a:p>
        </p:txBody>
      </p:sp>
    </p:spTree>
    <p:extLst>
      <p:ext uri="{BB962C8B-B14F-4D97-AF65-F5344CB8AC3E}">
        <p14:creationId xmlns:p14="http://schemas.microsoft.com/office/powerpoint/2010/main" val="775504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8E715FB-478E-455A-8253-DFE96EF54E77}" type="slidenum">
              <a:rPr lang="en-IN" smtClean="0"/>
              <a:t>1</a:t>
            </a:fld>
            <a:endParaRPr lang="en-IN"/>
          </a:p>
        </p:txBody>
      </p:sp>
    </p:spTree>
    <p:extLst>
      <p:ext uri="{BB962C8B-B14F-4D97-AF65-F5344CB8AC3E}">
        <p14:creationId xmlns:p14="http://schemas.microsoft.com/office/powerpoint/2010/main" val="1959598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1C82F-CB41-4468-AF46-34444D90D7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E5C1BF2-1DC0-4D97-B046-2933A80331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8E27668-A24D-4CD6-A85B-524C3DC1121A}"/>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5" name="Footer Placeholder 4">
            <a:extLst>
              <a:ext uri="{FF2B5EF4-FFF2-40B4-BE49-F238E27FC236}">
                <a16:creationId xmlns:a16="http://schemas.microsoft.com/office/drawing/2014/main" id="{F0159A26-5782-4DEF-9891-3CE8F5B73B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E2C658E-83EF-411D-BBEB-BD6C649B20F2}"/>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2292982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8A214-5A6E-47BE-9F92-D706784C632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2FBFBFE-9FBC-46C5-AC9B-4986B80F42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DB8E08A-571C-4A42-A7AF-73626DCCC71E}"/>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5" name="Footer Placeholder 4">
            <a:extLst>
              <a:ext uri="{FF2B5EF4-FFF2-40B4-BE49-F238E27FC236}">
                <a16:creationId xmlns:a16="http://schemas.microsoft.com/office/drawing/2014/main" id="{19E1AF28-3DC6-483B-A848-329286EC967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7E4405-7C83-4763-846B-F1E52E3B616A}"/>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3161616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6C54-69FB-47D0-8398-41F8666F1F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598F222-8A4C-4B59-86B3-7DDD3873F8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2FA69D-8D03-430F-B03D-AF82587C965D}"/>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5" name="Footer Placeholder 4">
            <a:extLst>
              <a:ext uri="{FF2B5EF4-FFF2-40B4-BE49-F238E27FC236}">
                <a16:creationId xmlns:a16="http://schemas.microsoft.com/office/drawing/2014/main" id="{A3A2F7D4-BDC8-4CE2-A67E-3A2B496529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CFE13C-FCAC-4BEE-AD7A-ADCA0B69B358}"/>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1625319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AFE0-CB3D-4894-86AA-763227E0279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FC58C95-8F3B-42BD-AD74-733019DE10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B615687-9462-4EA3-BA47-5273289EF2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53D93FB-46D2-4A95-84C9-F71234087388}"/>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6" name="Footer Placeholder 5">
            <a:extLst>
              <a:ext uri="{FF2B5EF4-FFF2-40B4-BE49-F238E27FC236}">
                <a16:creationId xmlns:a16="http://schemas.microsoft.com/office/drawing/2014/main" id="{9EAA23E7-5F19-4D67-A383-76BB918078D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72B77E7-BCB8-4F4B-8CF0-B803BC9D4224}"/>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44138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F4824-7E90-4437-8321-E61937A6582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49404B5-A3C0-4383-A874-6735A60BBD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A4E9CF-2648-4B1D-847F-ED461E7CED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D9F8D86-7AE3-4C79-896D-51EA56495D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E5CB61-E618-44B4-8774-8AE8312A4A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3CE8208-E5D5-4EB9-942D-815F8816CDD8}"/>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8" name="Footer Placeholder 7">
            <a:extLst>
              <a:ext uri="{FF2B5EF4-FFF2-40B4-BE49-F238E27FC236}">
                <a16:creationId xmlns:a16="http://schemas.microsoft.com/office/drawing/2014/main" id="{098C4CB8-485A-422B-A71D-DC053935716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C20DCE4-81AA-4BA0-9A48-41582736D9BD}"/>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2867331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5CD7-800E-4463-892E-DFE55266172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324A097-A3AF-4469-8480-A454198E6CBD}"/>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4" name="Footer Placeholder 3">
            <a:extLst>
              <a:ext uri="{FF2B5EF4-FFF2-40B4-BE49-F238E27FC236}">
                <a16:creationId xmlns:a16="http://schemas.microsoft.com/office/drawing/2014/main" id="{968D498C-8FE8-480C-910F-437BC60BEE4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2ABD344-07F8-4C7C-AFFF-5155E063EBB1}"/>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2771428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A1028B-ED3A-4684-A38B-A9E92782D46C}"/>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3" name="Footer Placeholder 2">
            <a:extLst>
              <a:ext uri="{FF2B5EF4-FFF2-40B4-BE49-F238E27FC236}">
                <a16:creationId xmlns:a16="http://schemas.microsoft.com/office/drawing/2014/main" id="{4F501135-5B47-42E3-9296-0808209DF7F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A87D864-2780-4DDB-B708-B2F4D984D234}"/>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3281130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ECE41-A74A-4CBB-969B-EAC91B53FE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8D1B31D-D78C-49EC-A773-7F1975A67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49F7E2C-3A92-4FFD-9AF1-89826586A2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65EDF6-C498-4B31-9085-C643C45C2BA5}"/>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6" name="Footer Placeholder 5">
            <a:extLst>
              <a:ext uri="{FF2B5EF4-FFF2-40B4-BE49-F238E27FC236}">
                <a16:creationId xmlns:a16="http://schemas.microsoft.com/office/drawing/2014/main" id="{998BE9FF-4DDF-4FA1-9CDC-6EC486B32D5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4E893C9-E5D8-4E0F-82E1-5B78B778AFF3}"/>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557017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FDB53-0875-42DE-8A1E-FAD75249D5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91405B5-F871-4962-99A9-863A6AEF4E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F57F17A-FFB6-4865-B9C1-B536A4DA1A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1D98F5-4828-45FE-B84D-9F23E4A4DAC5}"/>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6" name="Footer Placeholder 5">
            <a:extLst>
              <a:ext uri="{FF2B5EF4-FFF2-40B4-BE49-F238E27FC236}">
                <a16:creationId xmlns:a16="http://schemas.microsoft.com/office/drawing/2014/main" id="{E775C027-8FC0-43A8-B66F-1EFE9DEC31C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65F195A-1133-47F7-930D-3C55155F149B}"/>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658568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1FBC8-BF44-493C-982B-4C068519DA0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F50C3B3-3BD2-40E1-86A3-AECBCCA0C8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45E691-66AD-4462-973A-B08A4164F269}"/>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5" name="Footer Placeholder 4">
            <a:extLst>
              <a:ext uri="{FF2B5EF4-FFF2-40B4-BE49-F238E27FC236}">
                <a16:creationId xmlns:a16="http://schemas.microsoft.com/office/drawing/2014/main" id="{56E876F4-C2CC-494F-A803-2E492276BA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84CF51-BDD2-4617-9944-1A69B0FF5005}"/>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548009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B006CD-498B-4995-BC72-19F630523C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44E0F19-293A-4B03-A823-25DDEEE7AC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9DEDB-3198-4C9A-A6A7-704F31CF17F9}"/>
              </a:ext>
            </a:extLst>
          </p:cNvPr>
          <p:cNvSpPr>
            <a:spLocks noGrp="1"/>
          </p:cNvSpPr>
          <p:nvPr>
            <p:ph type="dt" sz="half" idx="10"/>
          </p:nvPr>
        </p:nvSpPr>
        <p:spPr/>
        <p:txBody>
          <a:bodyPr/>
          <a:lstStyle/>
          <a:p>
            <a:fld id="{3192137B-51A0-40B0-9670-FA4D07604896}" type="datetimeFigureOut">
              <a:rPr lang="en-IN" smtClean="0"/>
              <a:t>23-12-2023</a:t>
            </a:fld>
            <a:endParaRPr lang="en-IN"/>
          </a:p>
        </p:txBody>
      </p:sp>
      <p:sp>
        <p:nvSpPr>
          <p:cNvPr id="5" name="Footer Placeholder 4">
            <a:extLst>
              <a:ext uri="{FF2B5EF4-FFF2-40B4-BE49-F238E27FC236}">
                <a16:creationId xmlns:a16="http://schemas.microsoft.com/office/drawing/2014/main" id="{EF1F3235-ACB5-4A67-8912-4C3BEF2AE9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632ACC3-1BD8-4988-B8D2-2C93BDCF2213}"/>
              </a:ext>
            </a:extLst>
          </p:cNvPr>
          <p:cNvSpPr>
            <a:spLocks noGrp="1"/>
          </p:cNvSpPr>
          <p:nvPr>
            <p:ph type="sldNum" sz="quarter" idx="12"/>
          </p:nvPr>
        </p:nvSpPr>
        <p:spPr/>
        <p:txBody>
          <a:bodyPr/>
          <a:lstStyle/>
          <a:p>
            <a:fld id="{F952D558-FAA2-46AA-B245-9F1121D8E62E}" type="slidenum">
              <a:rPr lang="en-IN" smtClean="0"/>
              <a:t>‹#›</a:t>
            </a:fld>
            <a:endParaRPr lang="en-IN"/>
          </a:p>
        </p:txBody>
      </p:sp>
    </p:spTree>
    <p:extLst>
      <p:ext uri="{BB962C8B-B14F-4D97-AF65-F5344CB8AC3E}">
        <p14:creationId xmlns:p14="http://schemas.microsoft.com/office/powerpoint/2010/main" val="3523155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5358D-4F73-437D-B982-44B6CC00E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41CAF22-2BC5-4164-801B-08376CA927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A1977EE-8BDA-4C7A-878F-1425E01C8E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92137B-51A0-40B0-9670-FA4D07604896}" type="datetimeFigureOut">
              <a:rPr lang="en-IN" smtClean="0"/>
              <a:t>23-12-2023</a:t>
            </a:fld>
            <a:endParaRPr lang="en-IN"/>
          </a:p>
        </p:txBody>
      </p:sp>
      <p:sp>
        <p:nvSpPr>
          <p:cNvPr id="5" name="Footer Placeholder 4">
            <a:extLst>
              <a:ext uri="{FF2B5EF4-FFF2-40B4-BE49-F238E27FC236}">
                <a16:creationId xmlns:a16="http://schemas.microsoft.com/office/drawing/2014/main" id="{2182B8B8-BBA4-4877-8B14-2D18313E21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A17854E-90E9-4FEC-8186-54233C203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2D558-FAA2-46AA-B245-9F1121D8E62E}" type="slidenum">
              <a:rPr lang="en-IN" smtClean="0"/>
              <a:t>‹#›</a:t>
            </a:fld>
            <a:endParaRPr lang="en-IN"/>
          </a:p>
        </p:txBody>
      </p:sp>
    </p:spTree>
    <p:extLst>
      <p:ext uri="{BB962C8B-B14F-4D97-AF65-F5344CB8AC3E}">
        <p14:creationId xmlns:p14="http://schemas.microsoft.com/office/powerpoint/2010/main" val="994963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auramr42.github.io/My_exeLearning/reproduction_in_plants.html"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customXml" Target="../ink/ink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hyperlink" Target="https://www.mrgscience.com/topic-35-genetic-engineering-and-biotechnology.html" TargetMode="External"/><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4186147-D10F-D4BB-FC3F-4A40832DCCB3}"/>
              </a:ext>
            </a:extLst>
          </p:cNvPr>
          <p:cNvSpPr>
            <a:spLocks noGrp="1"/>
          </p:cNvSpPr>
          <p:nvPr>
            <p:ph type="subTitle" idx="1"/>
          </p:nvPr>
        </p:nvSpPr>
        <p:spPr>
          <a:xfrm>
            <a:off x="1524000" y="1209040"/>
            <a:ext cx="9144000" cy="4048760"/>
          </a:xfrm>
        </p:spPr>
        <p:txBody>
          <a:bodyPr>
            <a:normAutofit/>
          </a:bodyPr>
          <a:lstStyle/>
          <a:p>
            <a:pPr algn="l"/>
            <a:r>
              <a:rPr lang="en-US" sz="3600" dirty="0">
                <a:solidFill>
                  <a:schemeClr val="bg1"/>
                </a:solidFill>
                <a:latin typeface="Times New Roman" panose="02020603050405020304" pitchFamily="18" charset="0"/>
                <a:cs typeface="Times New Roman" panose="02020603050405020304" pitchFamily="18" charset="0"/>
              </a:rPr>
              <a:t>CLASS – 10</a:t>
            </a:r>
          </a:p>
          <a:p>
            <a:pPr algn="l"/>
            <a:r>
              <a:rPr lang="en-US" sz="3600" dirty="0">
                <a:solidFill>
                  <a:schemeClr val="bg1"/>
                </a:solidFill>
                <a:latin typeface="Times New Roman" panose="02020603050405020304" pitchFamily="18" charset="0"/>
                <a:cs typeface="Times New Roman" panose="02020603050405020304" pitchFamily="18" charset="0"/>
              </a:rPr>
              <a:t>SUBJECT – SCIENCE (BIOLOGY)</a:t>
            </a:r>
          </a:p>
          <a:p>
            <a:pPr algn="l"/>
            <a:r>
              <a:rPr lang="en-US" sz="3600" dirty="0">
                <a:solidFill>
                  <a:schemeClr val="bg1"/>
                </a:solidFill>
                <a:latin typeface="Times New Roman" panose="02020603050405020304" pitchFamily="18" charset="0"/>
                <a:cs typeface="Times New Roman" panose="02020603050405020304" pitchFamily="18" charset="0"/>
              </a:rPr>
              <a:t>CHAPTER – 8 HOW DO ORGANISM REPRODUCE</a:t>
            </a:r>
          </a:p>
          <a:p>
            <a:pPr algn="l"/>
            <a:r>
              <a:rPr lang="en-US" sz="3600" dirty="0">
                <a:solidFill>
                  <a:schemeClr val="bg1"/>
                </a:solidFill>
                <a:latin typeface="Times New Roman" panose="02020603050405020304" pitchFamily="18" charset="0"/>
                <a:cs typeface="Times New Roman" panose="02020603050405020304" pitchFamily="18" charset="0"/>
              </a:rPr>
              <a:t>CONCEPT – ASEXUAL REPRODUCTION </a:t>
            </a:r>
          </a:p>
          <a:p>
            <a:pPr algn="l"/>
            <a:r>
              <a:rPr lang="en-US" sz="3600" dirty="0">
                <a:solidFill>
                  <a:schemeClr val="bg1"/>
                </a:solidFill>
                <a:latin typeface="Times New Roman" panose="02020603050405020304" pitchFamily="18" charset="0"/>
                <a:cs typeface="Times New Roman" panose="02020603050405020304" pitchFamily="18" charset="0"/>
              </a:rPr>
              <a:t>PPT – 1</a:t>
            </a:r>
          </a:p>
          <a:p>
            <a:endParaRPr lang="en-IN" sz="3600" dirty="0"/>
          </a:p>
        </p:txBody>
      </p:sp>
    </p:spTree>
    <p:extLst>
      <p:ext uri="{BB962C8B-B14F-4D97-AF65-F5344CB8AC3E}">
        <p14:creationId xmlns:p14="http://schemas.microsoft.com/office/powerpoint/2010/main" val="1530847506"/>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858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dirty="0"/>
          </a:p>
        </p:txBody>
      </p:sp>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538135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25" name="Picture 24">
            <a:extLst>
              <a:ext uri="{FF2B5EF4-FFF2-40B4-BE49-F238E27FC236}">
                <a16:creationId xmlns:a16="http://schemas.microsoft.com/office/drawing/2014/main" id="{7B30C5E4-E7DD-4ED4-9D0C-5644DBC3215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42314" y="133334"/>
            <a:ext cx="5202662" cy="6332758"/>
          </a:xfrm>
          <a:prstGeom prst="rect">
            <a:avLst/>
          </a:prstGeom>
        </p:spPr>
      </p:pic>
      <p:sp>
        <p:nvSpPr>
          <p:cNvPr id="22" name="Rectangle 21">
            <a:extLst>
              <a:ext uri="{FF2B5EF4-FFF2-40B4-BE49-F238E27FC236}">
                <a16:creationId xmlns:a16="http://schemas.microsoft.com/office/drawing/2014/main" id="{ACC7983F-7ECA-46D4-8F21-D88E04EDA08A}"/>
              </a:ext>
            </a:extLst>
          </p:cNvPr>
          <p:cNvSpPr/>
          <p:nvPr/>
        </p:nvSpPr>
        <p:spPr>
          <a:xfrm>
            <a:off x="7157356" y="4891071"/>
            <a:ext cx="3690257" cy="504825"/>
          </a:xfrm>
          <a:prstGeom prst="rect">
            <a:avLst/>
          </a:prstGeom>
          <a:ln>
            <a:solidFill>
              <a:schemeClr val="bg1"/>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IN" sz="1600" b="1" dirty="0">
                <a:solidFill>
                  <a:srgbClr val="FF0000"/>
                </a:solidFill>
                <a:latin typeface="Times New Roman" panose="02020603050405020304" pitchFamily="18" charset="0"/>
                <a:cs typeface="Times New Roman" panose="02020603050405020304" pitchFamily="18" charset="0"/>
              </a:rPr>
              <a:t>HOW DO ORGANISM REPRODUCE</a:t>
            </a:r>
          </a:p>
        </p:txBody>
      </p:sp>
      <p:sp>
        <p:nvSpPr>
          <p:cNvPr id="23" name="TextBox 22">
            <a:extLst>
              <a:ext uri="{FF2B5EF4-FFF2-40B4-BE49-F238E27FC236}">
                <a16:creationId xmlns:a16="http://schemas.microsoft.com/office/drawing/2014/main" id="{F9F7A19B-6BE8-4C8D-980E-5D8EBD1C2A08}"/>
              </a:ext>
            </a:extLst>
          </p:cNvPr>
          <p:cNvSpPr txBox="1"/>
          <p:nvPr/>
        </p:nvSpPr>
        <p:spPr>
          <a:xfrm>
            <a:off x="8297804" y="5712100"/>
            <a:ext cx="1409360" cy="707886"/>
          </a:xfrm>
          <a:prstGeom prst="rect">
            <a:avLst/>
          </a:prstGeom>
          <a:noFill/>
        </p:spPr>
        <p:txBody>
          <a:bodyPr wrap="none" rtlCol="0">
            <a:spAutoFit/>
          </a:bodyPr>
          <a:lstStyle/>
          <a:p>
            <a:r>
              <a:rPr lang="en-IN" sz="2000" b="1" dirty="0">
                <a:solidFill>
                  <a:srgbClr val="FF0000"/>
                </a:solidFill>
                <a:latin typeface="Times New Roman" panose="02020603050405020304" pitchFamily="18" charset="0"/>
                <a:cs typeface="Times New Roman" panose="02020603050405020304" pitchFamily="18" charset="0"/>
              </a:rPr>
              <a:t>CLASS X</a:t>
            </a:r>
          </a:p>
          <a:p>
            <a:r>
              <a:rPr lang="en-IN" sz="2000" b="1" dirty="0">
                <a:solidFill>
                  <a:srgbClr val="FF0000"/>
                </a:solidFill>
                <a:latin typeface="Times New Roman" panose="02020603050405020304" pitchFamily="18" charset="0"/>
                <a:cs typeface="Times New Roman" panose="02020603050405020304" pitchFamily="18" charset="0"/>
              </a:rPr>
              <a:t>BIOLOGY</a:t>
            </a:r>
          </a:p>
        </p:txBody>
      </p:sp>
    </p:spTree>
    <p:extLst>
      <p:ext uri="{BB962C8B-B14F-4D97-AF65-F5344CB8AC3E}">
        <p14:creationId xmlns:p14="http://schemas.microsoft.com/office/powerpoint/2010/main" val="2841502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199416" y="87086"/>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2"/>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678274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684B35C-983D-48A8-99DD-9B358E0551F0}"/>
              </a:ext>
            </a:extLst>
          </p:cNvPr>
          <p:cNvSpPr txBox="1"/>
          <p:nvPr/>
        </p:nvSpPr>
        <p:spPr>
          <a:xfrm>
            <a:off x="7587345" y="444858"/>
            <a:ext cx="3363683" cy="523220"/>
          </a:xfrm>
          <a:prstGeom prst="rect">
            <a:avLst/>
          </a:prstGeom>
          <a:noFill/>
        </p:spPr>
        <p:txBody>
          <a:bodyPr wrap="square">
            <a:spAutoFit/>
          </a:bodyPr>
          <a:lstStyle/>
          <a:p>
            <a:pPr algn="l"/>
            <a:r>
              <a:rPr lang="en-IN" sz="2800" b="1" i="0" dirty="0">
                <a:solidFill>
                  <a:srgbClr val="FFFF00"/>
                </a:solidFill>
                <a:effectLst/>
                <a:latin typeface="Bradley Hand ITC" panose="03070402050302030203" pitchFamily="66" charset="0"/>
              </a:rPr>
              <a:t>Asexual reproduction</a:t>
            </a:r>
          </a:p>
        </p:txBody>
      </p:sp>
      <p:sp>
        <p:nvSpPr>
          <p:cNvPr id="44" name="TextBox 43">
            <a:extLst>
              <a:ext uri="{FF2B5EF4-FFF2-40B4-BE49-F238E27FC236}">
                <a16:creationId xmlns:a16="http://schemas.microsoft.com/office/drawing/2014/main" id="{0182B10C-0DBE-4194-A937-A096E88E5A49}"/>
              </a:ext>
            </a:extLst>
          </p:cNvPr>
          <p:cNvSpPr txBox="1"/>
          <p:nvPr/>
        </p:nvSpPr>
        <p:spPr>
          <a:xfrm>
            <a:off x="6498772" y="939733"/>
            <a:ext cx="5137270" cy="3450945"/>
          </a:xfrm>
          <a:prstGeom prst="rect">
            <a:avLst/>
          </a:prstGeom>
          <a:noFill/>
        </p:spPr>
        <p:txBody>
          <a:bodyPr wrap="square">
            <a:spAutoFit/>
          </a:bodyPr>
          <a:lstStyle/>
          <a:p>
            <a:pPr algn="just">
              <a:lnSpc>
                <a:spcPct val="250000"/>
              </a:lnSpc>
            </a:pPr>
            <a:r>
              <a:rPr lang="en-US" b="1" i="0" dirty="0">
                <a:solidFill>
                  <a:srgbClr val="FFFF00"/>
                </a:solidFill>
                <a:effectLst/>
                <a:latin typeface="Bradley Hand ITC" panose="03070402050302030203" pitchFamily="66" charset="0"/>
              </a:rPr>
              <a:t>Asexual reproduction is a method of reproduction that involves only one organism. A single organism reproduces two or multiple organisms on its own. This is seen in all unicellular organisms, some multicellular organisms and a few plants.</a:t>
            </a:r>
            <a:endParaRPr lang="en-IN" b="1" dirty="0">
              <a:solidFill>
                <a:srgbClr val="FFFF00"/>
              </a:solidFill>
              <a:latin typeface="Bradley Hand ITC" panose="03070402050302030203" pitchFamily="66" charset="0"/>
            </a:endParaRPr>
          </a:p>
        </p:txBody>
      </p:sp>
    </p:spTree>
    <p:extLst>
      <p:ext uri="{BB962C8B-B14F-4D97-AF65-F5344CB8AC3E}">
        <p14:creationId xmlns:p14="http://schemas.microsoft.com/office/powerpoint/2010/main" val="2382499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04311"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1" y="6306924"/>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2</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3</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137591"/>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BAF48D03-B25E-48AC-A9B3-3849D3B0D3C5}"/>
              </a:ext>
            </a:extLst>
          </p:cNvPr>
          <p:cNvSpPr txBox="1"/>
          <p:nvPr/>
        </p:nvSpPr>
        <p:spPr>
          <a:xfrm>
            <a:off x="2589439" y="597665"/>
            <a:ext cx="6096000" cy="461665"/>
          </a:xfrm>
          <a:prstGeom prst="rect">
            <a:avLst/>
          </a:prstGeom>
          <a:noFill/>
        </p:spPr>
        <p:txBody>
          <a:bodyPr wrap="square">
            <a:spAutoFit/>
          </a:bodyPr>
          <a:lstStyle/>
          <a:p>
            <a:pPr algn="l"/>
            <a:r>
              <a:rPr lang="en-IN" sz="2400" b="1" i="0" dirty="0">
                <a:solidFill>
                  <a:srgbClr val="FFFF00"/>
                </a:solidFill>
                <a:effectLst/>
                <a:latin typeface="Bradley Hand ITC" panose="03070402050302030203" pitchFamily="66" charset="0"/>
              </a:rPr>
              <a:t>Fission</a:t>
            </a:r>
          </a:p>
        </p:txBody>
      </p:sp>
      <p:sp>
        <p:nvSpPr>
          <p:cNvPr id="55" name="TextBox 54">
            <a:extLst>
              <a:ext uri="{FF2B5EF4-FFF2-40B4-BE49-F238E27FC236}">
                <a16:creationId xmlns:a16="http://schemas.microsoft.com/office/drawing/2014/main" id="{282BF8F4-2CD1-455E-99D2-44D92B4B0C0D}"/>
              </a:ext>
            </a:extLst>
          </p:cNvPr>
          <p:cNvSpPr txBox="1"/>
          <p:nvPr/>
        </p:nvSpPr>
        <p:spPr>
          <a:xfrm>
            <a:off x="653144" y="1035345"/>
            <a:ext cx="5151665" cy="5528437"/>
          </a:xfrm>
          <a:prstGeom prst="rect">
            <a:avLst/>
          </a:prstGeom>
          <a:noFill/>
        </p:spPr>
        <p:txBody>
          <a:bodyPr wrap="square">
            <a:spAutoFit/>
          </a:bodyPr>
          <a:lstStyle/>
          <a:p>
            <a:pPr algn="l">
              <a:lnSpc>
                <a:spcPct val="250000"/>
              </a:lnSpc>
            </a:pPr>
            <a:r>
              <a:rPr lang="en-US" b="1" i="0" dirty="0">
                <a:solidFill>
                  <a:srgbClr val="FFFF00"/>
                </a:solidFill>
                <a:effectLst/>
                <a:latin typeface="Bradley Hand ITC" panose="03070402050302030203" pitchFamily="66" charset="0"/>
              </a:rPr>
              <a:t>Fission is an asexual reproduction that is common in most of the unicellular organisms.</a:t>
            </a:r>
          </a:p>
          <a:p>
            <a:pPr algn="l">
              <a:lnSpc>
                <a:spcPct val="250000"/>
              </a:lnSpc>
            </a:pPr>
            <a:r>
              <a:rPr lang="en-US" b="1" i="0" dirty="0">
                <a:solidFill>
                  <a:srgbClr val="FFFF00"/>
                </a:solidFill>
                <a:effectLst/>
                <a:latin typeface="Bradley Hand ITC" panose="03070402050302030203" pitchFamily="66" charset="0"/>
              </a:rPr>
              <a:t>When the fission results in two daughter cells, it is binary fission (e.g. paramecium).</a:t>
            </a:r>
          </a:p>
          <a:p>
            <a:pPr algn="l">
              <a:lnSpc>
                <a:spcPct val="250000"/>
              </a:lnSpc>
            </a:pPr>
            <a:r>
              <a:rPr lang="en-US" b="1" i="0" dirty="0">
                <a:solidFill>
                  <a:srgbClr val="FFFF00"/>
                </a:solidFill>
                <a:effectLst/>
                <a:latin typeface="Bradley Hand ITC" panose="03070402050302030203" pitchFamily="66" charset="0"/>
              </a:rPr>
              <a:t>When fission results in many daughter cells, it is called multiple fission (e.g. Plasmodium).</a:t>
            </a:r>
          </a:p>
          <a:p>
            <a:pPr algn="l">
              <a:lnSpc>
                <a:spcPct val="250000"/>
              </a:lnSpc>
            </a:pPr>
            <a:r>
              <a:rPr lang="en-US" b="1" i="0" dirty="0">
                <a:solidFill>
                  <a:srgbClr val="FFFF00"/>
                </a:solidFill>
                <a:effectLst/>
                <a:latin typeface="Bradley Hand ITC" panose="03070402050302030203" pitchFamily="66" charset="0"/>
              </a:rPr>
              <a:t>Planes of fission may be different for different </a:t>
            </a:r>
            <a:r>
              <a:rPr lang="en-US" b="1" i="0" dirty="0">
                <a:solidFill>
                  <a:srgbClr val="FF0000"/>
                </a:solidFill>
                <a:effectLst/>
                <a:latin typeface="Bradley Hand ITC" panose="03070402050302030203" pitchFamily="66" charset="0"/>
              </a:rPr>
              <a:t>organisms.</a:t>
            </a:r>
          </a:p>
        </p:txBody>
      </p:sp>
      <p:pic>
        <p:nvPicPr>
          <p:cNvPr id="1028" name="Picture 4" descr="Draw in sequence showing the four stages the proce - Tutorix">
            <a:extLst>
              <a:ext uri="{FF2B5EF4-FFF2-40B4-BE49-F238E27FC236}">
                <a16:creationId xmlns:a16="http://schemas.microsoft.com/office/drawing/2014/main" id="{155ACB51-A029-4AA8-860D-078758CDED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474"/>
          <a:stretch/>
        </p:blipFill>
        <p:spPr bwMode="auto">
          <a:xfrm>
            <a:off x="6616216" y="933979"/>
            <a:ext cx="4979261" cy="18583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ich type of fission is found in Plasmodium?">
            <a:extLst>
              <a:ext uri="{FF2B5EF4-FFF2-40B4-BE49-F238E27FC236}">
                <a16:creationId xmlns:a16="http://schemas.microsoft.com/office/drawing/2014/main" id="{63B0E620-DBD8-4E52-BEF9-1781301992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095" r="11333" b="9137"/>
          <a:stretch/>
        </p:blipFill>
        <p:spPr bwMode="auto">
          <a:xfrm>
            <a:off x="7031107" y="3409792"/>
            <a:ext cx="4147458" cy="2380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506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04311"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1" y="6306924"/>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4</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5</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146863"/>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F59DB148-A7E3-4694-B540-3CD6DF7AAF58}"/>
              </a:ext>
            </a:extLst>
          </p:cNvPr>
          <p:cNvSpPr txBox="1"/>
          <p:nvPr/>
        </p:nvSpPr>
        <p:spPr>
          <a:xfrm>
            <a:off x="2416907" y="548031"/>
            <a:ext cx="1600199" cy="523220"/>
          </a:xfrm>
          <a:prstGeom prst="rect">
            <a:avLst/>
          </a:prstGeom>
          <a:noFill/>
        </p:spPr>
        <p:txBody>
          <a:bodyPr wrap="square">
            <a:spAutoFit/>
          </a:bodyPr>
          <a:lstStyle/>
          <a:p>
            <a:pPr algn="l"/>
            <a:r>
              <a:rPr lang="en-IN" sz="2800" b="1" i="0" dirty="0">
                <a:solidFill>
                  <a:srgbClr val="FFFF00"/>
                </a:solidFill>
                <a:effectLst/>
                <a:latin typeface="Bradley Hand ITC" panose="03070402050302030203" pitchFamily="66" charset="0"/>
              </a:rPr>
              <a:t>Budding</a:t>
            </a:r>
          </a:p>
        </p:txBody>
      </p:sp>
      <p:sp>
        <p:nvSpPr>
          <p:cNvPr id="55" name="TextBox 54">
            <a:extLst>
              <a:ext uri="{FF2B5EF4-FFF2-40B4-BE49-F238E27FC236}">
                <a16:creationId xmlns:a16="http://schemas.microsoft.com/office/drawing/2014/main" id="{F2FDC7B8-A4A0-4241-B281-A44CABD6E69D}"/>
              </a:ext>
            </a:extLst>
          </p:cNvPr>
          <p:cNvSpPr txBox="1"/>
          <p:nvPr/>
        </p:nvSpPr>
        <p:spPr>
          <a:xfrm>
            <a:off x="579940" y="1009680"/>
            <a:ext cx="5135632" cy="5528437"/>
          </a:xfrm>
          <a:prstGeom prst="rect">
            <a:avLst/>
          </a:prstGeom>
          <a:noFill/>
        </p:spPr>
        <p:txBody>
          <a:bodyPr wrap="square">
            <a:spAutoFit/>
          </a:bodyPr>
          <a:lstStyle/>
          <a:p>
            <a:pPr algn="just">
              <a:lnSpc>
                <a:spcPct val="250000"/>
              </a:lnSpc>
              <a:buFont typeface="Arial" panose="020B0604020202020204" pitchFamily="34" charset="0"/>
              <a:buChar char="•"/>
            </a:pPr>
            <a:r>
              <a:rPr lang="en-US" b="1" i="0" dirty="0">
                <a:solidFill>
                  <a:srgbClr val="FFFF00"/>
                </a:solidFill>
                <a:effectLst/>
                <a:latin typeface="Bradley Hand ITC" panose="03070402050302030203" pitchFamily="66" charset="0"/>
              </a:rPr>
              <a:t>Budding is a type of asexual reproduction in which a small cyst-like structure is formed on the parent’s body, which gives rise to a new individual.</a:t>
            </a:r>
          </a:p>
          <a:p>
            <a:pPr algn="just">
              <a:lnSpc>
                <a:spcPct val="250000"/>
              </a:lnSpc>
              <a:buFont typeface="Arial" panose="020B0604020202020204" pitchFamily="34" charset="0"/>
              <a:buChar char="•"/>
            </a:pPr>
            <a:r>
              <a:rPr lang="en-US" b="1" i="0" dirty="0">
                <a:solidFill>
                  <a:srgbClr val="FFFF00"/>
                </a:solidFill>
                <a:effectLst/>
                <a:latin typeface="Bradley Hand ITC" panose="03070402050302030203" pitchFamily="66" charset="0"/>
              </a:rPr>
              <a:t>Bud may remain attached to the parent (yeast) or may separate and become a new individual (hydra).</a:t>
            </a:r>
          </a:p>
          <a:p>
            <a:pPr algn="just">
              <a:lnSpc>
                <a:spcPct val="250000"/>
              </a:lnSpc>
            </a:pPr>
            <a:br>
              <a:rPr lang="en-US" b="1" dirty="0">
                <a:solidFill>
                  <a:srgbClr val="FFFF00"/>
                </a:solidFill>
                <a:latin typeface="Bradley Hand ITC" panose="03070402050302030203" pitchFamily="66" charset="0"/>
              </a:rPr>
            </a:br>
            <a:endParaRPr lang="en-IN" b="1" dirty="0">
              <a:solidFill>
                <a:srgbClr val="FFFF00"/>
              </a:solidFill>
              <a:latin typeface="Bradley Hand ITC" panose="03070402050302030203" pitchFamily="66" charset="0"/>
            </a:endParaRPr>
          </a:p>
        </p:txBody>
      </p:sp>
      <p:pic>
        <p:nvPicPr>
          <p:cNvPr id="2050" name="Picture 2" descr="The process of budding can be seen in The question class 11 biology CBSE">
            <a:extLst>
              <a:ext uri="{FF2B5EF4-FFF2-40B4-BE49-F238E27FC236}">
                <a16:creationId xmlns:a16="http://schemas.microsoft.com/office/drawing/2014/main" id="{D07701D1-C379-4E1F-A167-C8F7901DC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1512" y="629143"/>
            <a:ext cx="4333875" cy="2533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process of budding can be seen in The question class 11 biology CBSE">
            <a:extLst>
              <a:ext uri="{FF2B5EF4-FFF2-40B4-BE49-F238E27FC236}">
                <a16:creationId xmlns:a16="http://schemas.microsoft.com/office/drawing/2014/main" id="{C5E1A098-BF04-475D-963C-2576F9C9E2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906" y="3828768"/>
            <a:ext cx="4857181" cy="2023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066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194688" y="267362"/>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1" y="6306924"/>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6</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7</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2656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623F008B-15F3-470E-AAA5-EC37D230800E}"/>
              </a:ext>
            </a:extLst>
          </p:cNvPr>
          <p:cNvSpPr txBox="1"/>
          <p:nvPr/>
        </p:nvSpPr>
        <p:spPr>
          <a:xfrm>
            <a:off x="1106759" y="601303"/>
            <a:ext cx="6094140" cy="461665"/>
          </a:xfrm>
          <a:prstGeom prst="rect">
            <a:avLst/>
          </a:prstGeom>
          <a:noFill/>
        </p:spPr>
        <p:txBody>
          <a:bodyPr wrap="square">
            <a:spAutoFit/>
          </a:bodyPr>
          <a:lstStyle/>
          <a:p>
            <a:pPr algn="l"/>
            <a:r>
              <a:rPr lang="en-IN" sz="2400" b="1" i="0" dirty="0">
                <a:solidFill>
                  <a:srgbClr val="FFFF00"/>
                </a:solidFill>
                <a:effectLst/>
                <a:latin typeface="Bradley Hand ITC" panose="03070402050302030203" pitchFamily="66" charset="0"/>
              </a:rPr>
              <a:t>Regeneration and fragmentation</a:t>
            </a:r>
          </a:p>
        </p:txBody>
      </p:sp>
      <p:sp>
        <p:nvSpPr>
          <p:cNvPr id="55" name="TextBox 54">
            <a:extLst>
              <a:ext uri="{FF2B5EF4-FFF2-40B4-BE49-F238E27FC236}">
                <a16:creationId xmlns:a16="http://schemas.microsoft.com/office/drawing/2014/main" id="{90213EBE-D2A2-4473-9845-F5049A1E9B2C}"/>
              </a:ext>
            </a:extLst>
          </p:cNvPr>
          <p:cNvSpPr txBox="1"/>
          <p:nvPr/>
        </p:nvSpPr>
        <p:spPr>
          <a:xfrm>
            <a:off x="625929" y="1045206"/>
            <a:ext cx="5116426" cy="4835939"/>
          </a:xfrm>
          <a:prstGeom prst="rect">
            <a:avLst/>
          </a:prstGeom>
          <a:noFill/>
        </p:spPr>
        <p:txBody>
          <a:bodyPr wrap="square">
            <a:spAutoFit/>
          </a:bodyPr>
          <a:lstStyle/>
          <a:p>
            <a:pPr algn="just">
              <a:lnSpc>
                <a:spcPct val="250000"/>
              </a:lnSpc>
              <a:buFont typeface="Arial" panose="020B0604020202020204" pitchFamily="34" charset="0"/>
              <a:buChar char="•"/>
            </a:pPr>
            <a:r>
              <a:rPr lang="en-US" b="1" i="0" dirty="0">
                <a:solidFill>
                  <a:srgbClr val="FFFF00"/>
                </a:solidFill>
                <a:effectLst/>
                <a:latin typeface="Bradley Hand ITC" panose="03070402050302030203" pitchFamily="66" charset="0"/>
              </a:rPr>
              <a:t>Regeneration is the process of growing back the lost organ or body part by the organism (e.g. lizard).</a:t>
            </a:r>
          </a:p>
          <a:p>
            <a:pPr algn="just">
              <a:lnSpc>
                <a:spcPct val="250000"/>
              </a:lnSpc>
              <a:buFont typeface="Arial" panose="020B0604020202020204" pitchFamily="34" charset="0"/>
              <a:buChar char="•"/>
            </a:pPr>
            <a:r>
              <a:rPr lang="en-US" b="1" i="0" dirty="0">
                <a:solidFill>
                  <a:srgbClr val="FFFF00"/>
                </a:solidFill>
                <a:effectLst/>
                <a:latin typeface="Bradley Hand ITC" panose="03070402050302030203" pitchFamily="66" charset="0"/>
              </a:rPr>
              <a:t>Fragmentation is the process by which an organism gets fragmented into smaller pieces and each piece grows into a whole new organism.</a:t>
            </a:r>
          </a:p>
          <a:p>
            <a:pPr algn="just">
              <a:lnSpc>
                <a:spcPct val="250000"/>
              </a:lnSpc>
              <a:buFont typeface="Arial" panose="020B0604020202020204" pitchFamily="34" charset="0"/>
              <a:buChar char="•"/>
            </a:pPr>
            <a:r>
              <a:rPr lang="en-US" b="1" i="0" dirty="0">
                <a:solidFill>
                  <a:srgbClr val="FFFF00"/>
                </a:solidFill>
                <a:effectLst/>
                <a:latin typeface="Bradley Hand ITC" panose="03070402050302030203" pitchFamily="66" charset="0"/>
              </a:rPr>
              <a:t>E.g. Planaria, Hydra</a:t>
            </a:r>
          </a:p>
        </p:txBody>
      </p:sp>
      <p:pic>
        <p:nvPicPr>
          <p:cNvPr id="3074" name="Picture 2" descr="Regeneration- Types of Regeneration, Regeneration in Hydra">
            <a:extLst>
              <a:ext uri="{FF2B5EF4-FFF2-40B4-BE49-F238E27FC236}">
                <a16:creationId xmlns:a16="http://schemas.microsoft.com/office/drawing/2014/main" id="{8C8CFC72-5176-45B7-B62C-86DB2F5401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70" t="12335" r="6721" b="12117"/>
          <a:stretch/>
        </p:blipFill>
        <p:spPr bwMode="auto">
          <a:xfrm>
            <a:off x="6727229" y="589204"/>
            <a:ext cx="4798488" cy="25053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earn Spirogyra and Fragmentation in Spirogyra in 3 minutes.">
            <a:extLst>
              <a:ext uri="{FF2B5EF4-FFF2-40B4-BE49-F238E27FC236}">
                <a16:creationId xmlns:a16="http://schemas.microsoft.com/office/drawing/2014/main" id="{BBEE653B-14DE-4ED4-A3FF-7BB335279D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4657" y="3342281"/>
            <a:ext cx="3827291" cy="2549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077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04311"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1" y="6306924"/>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8</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9</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205466"/>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7134073"/>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12963068-F492-4329-A76F-756A3367C432}"/>
              </a:ext>
            </a:extLst>
          </p:cNvPr>
          <p:cNvSpPr txBox="1"/>
          <p:nvPr/>
        </p:nvSpPr>
        <p:spPr>
          <a:xfrm>
            <a:off x="2154973" y="580678"/>
            <a:ext cx="2417027" cy="461665"/>
          </a:xfrm>
          <a:prstGeom prst="rect">
            <a:avLst/>
          </a:prstGeom>
          <a:noFill/>
        </p:spPr>
        <p:txBody>
          <a:bodyPr wrap="square">
            <a:spAutoFit/>
          </a:bodyPr>
          <a:lstStyle/>
          <a:p>
            <a:pPr algn="l"/>
            <a:r>
              <a:rPr lang="en-IN" sz="2400" b="1" i="0" dirty="0">
                <a:solidFill>
                  <a:srgbClr val="FFFF00"/>
                </a:solidFill>
                <a:effectLst/>
                <a:latin typeface="Bradley Hand ITC" panose="03070402050302030203" pitchFamily="66" charset="0"/>
              </a:rPr>
              <a:t>Spore formation</a:t>
            </a:r>
          </a:p>
        </p:txBody>
      </p:sp>
      <p:sp>
        <p:nvSpPr>
          <p:cNvPr id="55" name="TextBox 54">
            <a:extLst>
              <a:ext uri="{FF2B5EF4-FFF2-40B4-BE49-F238E27FC236}">
                <a16:creationId xmlns:a16="http://schemas.microsoft.com/office/drawing/2014/main" id="{034E70FE-0200-4F46-A882-A8515A13FC85}"/>
              </a:ext>
            </a:extLst>
          </p:cNvPr>
          <p:cNvSpPr txBox="1"/>
          <p:nvPr/>
        </p:nvSpPr>
        <p:spPr>
          <a:xfrm>
            <a:off x="662672" y="1041237"/>
            <a:ext cx="4978851" cy="2065950"/>
          </a:xfrm>
          <a:prstGeom prst="rect">
            <a:avLst/>
          </a:prstGeom>
          <a:noFill/>
        </p:spPr>
        <p:txBody>
          <a:bodyPr wrap="square">
            <a:spAutoFit/>
          </a:bodyPr>
          <a:lstStyle/>
          <a:p>
            <a:pPr algn="just">
              <a:lnSpc>
                <a:spcPct val="250000"/>
              </a:lnSpc>
            </a:pPr>
            <a:r>
              <a:rPr lang="en-US" b="1" i="0" dirty="0">
                <a:solidFill>
                  <a:srgbClr val="FFFF00"/>
                </a:solidFill>
                <a:effectLst/>
                <a:latin typeface="Bradley Hand ITC" panose="03070402050302030203" pitchFamily="66" charset="0"/>
              </a:rPr>
              <a:t>Organisms such as fungi make spores that can grow into complete new individuals when dispersed from their fruiting body.</a:t>
            </a:r>
            <a:endParaRPr lang="en-IN" b="1" dirty="0">
              <a:solidFill>
                <a:srgbClr val="FFFF00"/>
              </a:solidFill>
              <a:latin typeface="Bradley Hand ITC" panose="03070402050302030203" pitchFamily="66" charset="0"/>
            </a:endParaRPr>
          </a:p>
        </p:txBody>
      </p:sp>
      <p:sp>
        <p:nvSpPr>
          <p:cNvPr id="56" name="TextBox 55">
            <a:extLst>
              <a:ext uri="{FF2B5EF4-FFF2-40B4-BE49-F238E27FC236}">
                <a16:creationId xmlns:a16="http://schemas.microsoft.com/office/drawing/2014/main" id="{FEDE450C-136A-43C8-BAA6-181B96BD95BF}"/>
              </a:ext>
            </a:extLst>
          </p:cNvPr>
          <p:cNvSpPr txBox="1"/>
          <p:nvPr/>
        </p:nvSpPr>
        <p:spPr>
          <a:xfrm>
            <a:off x="7518310" y="479026"/>
            <a:ext cx="6094140" cy="461665"/>
          </a:xfrm>
          <a:prstGeom prst="rect">
            <a:avLst/>
          </a:prstGeom>
          <a:noFill/>
        </p:spPr>
        <p:txBody>
          <a:bodyPr wrap="square">
            <a:spAutoFit/>
          </a:bodyPr>
          <a:lstStyle/>
          <a:p>
            <a:pPr algn="l"/>
            <a:r>
              <a:rPr lang="en-IN" sz="2400" b="1" i="0" dirty="0">
                <a:solidFill>
                  <a:srgbClr val="FFFF00"/>
                </a:solidFill>
                <a:effectLst/>
                <a:latin typeface="Bradley Hand ITC" panose="03070402050302030203" pitchFamily="66" charset="0"/>
              </a:rPr>
              <a:t>Vegetative propagation</a:t>
            </a:r>
          </a:p>
        </p:txBody>
      </p:sp>
      <p:sp>
        <p:nvSpPr>
          <p:cNvPr id="57" name="TextBox 56">
            <a:extLst>
              <a:ext uri="{FF2B5EF4-FFF2-40B4-BE49-F238E27FC236}">
                <a16:creationId xmlns:a16="http://schemas.microsoft.com/office/drawing/2014/main" id="{1202A297-E769-4772-B778-FF49F3C03A8A}"/>
              </a:ext>
            </a:extLst>
          </p:cNvPr>
          <p:cNvSpPr txBox="1"/>
          <p:nvPr/>
        </p:nvSpPr>
        <p:spPr>
          <a:xfrm>
            <a:off x="6437908" y="929701"/>
            <a:ext cx="5411191" cy="5528437"/>
          </a:xfrm>
          <a:prstGeom prst="rect">
            <a:avLst/>
          </a:prstGeom>
          <a:noFill/>
        </p:spPr>
        <p:txBody>
          <a:bodyPr wrap="square">
            <a:spAutoFit/>
          </a:bodyPr>
          <a:lstStyle/>
          <a:p>
            <a:pPr algn="just">
              <a:lnSpc>
                <a:spcPct val="250000"/>
              </a:lnSpc>
            </a:pPr>
            <a:r>
              <a:rPr lang="en-IN" b="1" i="0" dirty="0">
                <a:solidFill>
                  <a:srgbClr val="FFFF00"/>
                </a:solidFill>
                <a:effectLst/>
                <a:latin typeface="Bradley Hand ITC" panose="03070402050302030203" pitchFamily="66" charset="0"/>
              </a:rPr>
              <a:t>This is a type of asexual reproduction seen in plants.</a:t>
            </a:r>
          </a:p>
          <a:p>
            <a:pPr algn="just">
              <a:lnSpc>
                <a:spcPct val="250000"/>
              </a:lnSpc>
            </a:pPr>
            <a:r>
              <a:rPr lang="en-IN" b="1" i="0" dirty="0">
                <a:solidFill>
                  <a:srgbClr val="FFFF00"/>
                </a:solidFill>
                <a:effectLst/>
                <a:latin typeface="Bradley Hand ITC" panose="03070402050302030203" pitchFamily="66" charset="0"/>
              </a:rPr>
              <a:t>The vegetative part of the plant, like leaves, stem, roots, gives rise to a new plant.</a:t>
            </a:r>
          </a:p>
          <a:p>
            <a:pPr algn="just">
              <a:lnSpc>
                <a:spcPct val="250000"/>
              </a:lnSpc>
            </a:pPr>
            <a:r>
              <a:rPr lang="en-IN" b="1" i="0" dirty="0">
                <a:solidFill>
                  <a:srgbClr val="FFFF00"/>
                </a:solidFill>
                <a:effectLst/>
                <a:latin typeface="Bradley Hand ITC" panose="03070402050302030203" pitchFamily="66" charset="0"/>
              </a:rPr>
              <a:t>Vegetative propagation can be artificial or natural.</a:t>
            </a:r>
          </a:p>
          <a:p>
            <a:pPr algn="just">
              <a:lnSpc>
                <a:spcPct val="250000"/>
              </a:lnSpc>
            </a:pPr>
            <a:r>
              <a:rPr lang="en-IN" b="1" i="0" dirty="0">
                <a:solidFill>
                  <a:srgbClr val="FFFF00"/>
                </a:solidFill>
                <a:effectLst/>
                <a:latin typeface="Bradley Hand ITC" panose="03070402050302030203" pitchFamily="66" charset="0"/>
              </a:rPr>
              <a:t>Natural vegetative propagation happens through leaves (e.g. bryophyllum), stem (e.g. turmeric, ginger), runners/stolon (</a:t>
            </a:r>
            <a:r>
              <a:rPr lang="en-IN" b="1" i="0" dirty="0" err="1">
                <a:solidFill>
                  <a:srgbClr val="FFFF00"/>
                </a:solidFill>
                <a:effectLst/>
                <a:latin typeface="Bradley Hand ITC" panose="03070402050302030203" pitchFamily="66" charset="0"/>
              </a:rPr>
              <a:t>e.g.grass</a:t>
            </a:r>
            <a:r>
              <a:rPr lang="en-IN" b="1" i="0" dirty="0">
                <a:solidFill>
                  <a:srgbClr val="FFFF00"/>
                </a:solidFill>
                <a:effectLst/>
                <a:latin typeface="Bradley Hand ITC" panose="03070402050302030203" pitchFamily="66" charset="0"/>
              </a:rPr>
              <a:t> runners, strawberry), bulbs ( e.g. onion, lily), etc.</a:t>
            </a:r>
          </a:p>
        </p:txBody>
      </p:sp>
      <p:pic>
        <p:nvPicPr>
          <p:cNvPr id="4098" name="Picture 2" descr="Rhizopus stolonifer: morphology and reproduction of black bread mold -  Online Biology Notes">
            <a:extLst>
              <a:ext uri="{FF2B5EF4-FFF2-40B4-BE49-F238E27FC236}">
                <a16:creationId xmlns:a16="http://schemas.microsoft.com/office/drawing/2014/main" id="{382788EA-6832-408E-A4CD-B7E4AB7F57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186" y="3226269"/>
            <a:ext cx="4212773" cy="267511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7" name="Ink 26">
                <a:extLst>
                  <a:ext uri="{FF2B5EF4-FFF2-40B4-BE49-F238E27FC236}">
                    <a16:creationId xmlns:a16="http://schemas.microsoft.com/office/drawing/2014/main" id="{F904124D-E42B-4B27-8763-FA5753DD8EFC}"/>
                  </a:ext>
                </a:extLst>
              </p14:cNvPr>
              <p14:cNvContentPartPr/>
              <p14:nvPr/>
            </p14:nvContentPartPr>
            <p14:xfrm>
              <a:off x="4038480" y="2717640"/>
              <a:ext cx="1226160" cy="940320"/>
            </p14:xfrm>
          </p:contentPart>
        </mc:Choice>
        <mc:Fallback xmlns="">
          <p:pic>
            <p:nvPicPr>
              <p:cNvPr id="27" name="Ink 26">
                <a:extLst>
                  <a:ext uri="{FF2B5EF4-FFF2-40B4-BE49-F238E27FC236}">
                    <a16:creationId xmlns:a16="http://schemas.microsoft.com/office/drawing/2014/main" id="{F904124D-E42B-4B27-8763-FA5753DD8EFC}"/>
                  </a:ext>
                </a:extLst>
              </p:cNvPr>
              <p:cNvPicPr/>
              <p:nvPr/>
            </p:nvPicPr>
            <p:blipFill>
              <a:blip r:embed="rId8"/>
              <a:stretch>
                <a:fillRect/>
              </a:stretch>
            </p:blipFill>
            <p:spPr>
              <a:xfrm>
                <a:off x="4029120" y="2708280"/>
                <a:ext cx="1244880" cy="959040"/>
              </a:xfrm>
              <a:prstGeom prst="rect">
                <a:avLst/>
              </a:prstGeom>
            </p:spPr>
          </p:pic>
        </mc:Fallback>
      </mc:AlternateContent>
    </p:spTree>
    <p:extLst>
      <p:ext uri="{BB962C8B-B14F-4D97-AF65-F5344CB8AC3E}">
        <p14:creationId xmlns:p14="http://schemas.microsoft.com/office/powerpoint/2010/main" val="3433192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200"/>
                                  </p:iterate>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200"/>
                                  </p:iterate>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91399"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0" y="6306924"/>
            <a:ext cx="1513115"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10</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480736"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11</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01337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FC2954F9-880F-4297-BD52-BBC6DC6C4C5F}"/>
              </a:ext>
            </a:extLst>
          </p:cNvPr>
          <p:cNvSpPr txBox="1"/>
          <p:nvPr/>
        </p:nvSpPr>
        <p:spPr>
          <a:xfrm>
            <a:off x="618825" y="356462"/>
            <a:ext cx="5211537" cy="1373453"/>
          </a:xfrm>
          <a:prstGeom prst="rect">
            <a:avLst/>
          </a:prstGeom>
          <a:noFill/>
        </p:spPr>
        <p:txBody>
          <a:bodyPr wrap="square">
            <a:spAutoFit/>
          </a:bodyPr>
          <a:lstStyle/>
          <a:p>
            <a:pPr algn="just">
              <a:lnSpc>
                <a:spcPct val="250000"/>
              </a:lnSpc>
              <a:buFont typeface="Arial" panose="020B0604020202020204" pitchFamily="34" charset="0"/>
              <a:buChar char="•"/>
            </a:pPr>
            <a:r>
              <a:rPr lang="en-IN" b="1" i="0" dirty="0">
                <a:solidFill>
                  <a:srgbClr val="FFFF00"/>
                </a:solidFill>
                <a:effectLst/>
                <a:latin typeface="Bradley Hand ITC" panose="03070402050302030203" pitchFamily="66" charset="0"/>
              </a:rPr>
              <a:t>Artificial methods include cutting, grafting, layering and plant tissue culture.</a:t>
            </a:r>
          </a:p>
        </p:txBody>
      </p:sp>
      <p:sp>
        <p:nvSpPr>
          <p:cNvPr id="55" name="TextBox 54">
            <a:extLst>
              <a:ext uri="{FF2B5EF4-FFF2-40B4-BE49-F238E27FC236}">
                <a16:creationId xmlns:a16="http://schemas.microsoft.com/office/drawing/2014/main" id="{65978C21-73A3-43AF-A406-0453CD5B0C88}"/>
              </a:ext>
            </a:extLst>
          </p:cNvPr>
          <p:cNvSpPr txBox="1"/>
          <p:nvPr/>
        </p:nvSpPr>
        <p:spPr>
          <a:xfrm>
            <a:off x="6516087" y="251982"/>
            <a:ext cx="5252133" cy="5528437"/>
          </a:xfrm>
          <a:prstGeom prst="rect">
            <a:avLst/>
          </a:prstGeom>
          <a:noFill/>
        </p:spPr>
        <p:txBody>
          <a:bodyPr wrap="square">
            <a:spAutoFit/>
          </a:bodyPr>
          <a:lstStyle/>
          <a:p>
            <a:pPr algn="l">
              <a:lnSpc>
                <a:spcPct val="250000"/>
              </a:lnSpc>
            </a:pPr>
            <a:r>
              <a:rPr lang="en-US" b="1" i="0" dirty="0">
                <a:solidFill>
                  <a:srgbClr val="FFFF00"/>
                </a:solidFill>
                <a:effectLst/>
                <a:latin typeface="Bradley Hand ITC" panose="03070402050302030203" pitchFamily="66" charset="0"/>
              </a:rPr>
              <a:t>The plants propagated vegetatively are given below:</a:t>
            </a:r>
          </a:p>
          <a:p>
            <a:pPr algn="ctr">
              <a:lnSpc>
                <a:spcPct val="250000"/>
              </a:lnSpc>
            </a:pPr>
            <a:r>
              <a:rPr lang="en-US" b="1" i="0" dirty="0">
                <a:solidFill>
                  <a:srgbClr val="FFFF00"/>
                </a:solidFill>
                <a:effectLst/>
                <a:latin typeface="Bradley Hand ITC" panose="03070402050302030203" pitchFamily="66" charset="0"/>
              </a:rPr>
              <a:t>Stem</a:t>
            </a:r>
          </a:p>
          <a:p>
            <a:pPr algn="l">
              <a:lnSpc>
                <a:spcPct val="250000"/>
              </a:lnSpc>
            </a:pPr>
            <a:r>
              <a:rPr lang="en-US" b="1" i="0" dirty="0">
                <a:solidFill>
                  <a:srgbClr val="FFFF00"/>
                </a:solidFill>
                <a:effectLst/>
                <a:latin typeface="Bradley Hand ITC" panose="03070402050302030203" pitchFamily="66" charset="0"/>
              </a:rPr>
              <a:t>Runners grow horizontally above the ground. The buds are formed at the nodes of the runners.</a:t>
            </a:r>
          </a:p>
          <a:p>
            <a:pPr algn="ctr">
              <a:lnSpc>
                <a:spcPct val="250000"/>
              </a:lnSpc>
            </a:pPr>
            <a:r>
              <a:rPr lang="en-US" b="1" i="0" dirty="0">
                <a:solidFill>
                  <a:srgbClr val="FFFF00"/>
                </a:solidFill>
                <a:effectLst/>
                <a:latin typeface="Bradley Hand ITC" panose="03070402050302030203" pitchFamily="66" charset="0"/>
              </a:rPr>
              <a:t>Roots</a:t>
            </a:r>
          </a:p>
          <a:p>
            <a:pPr algn="l">
              <a:lnSpc>
                <a:spcPct val="250000"/>
              </a:lnSpc>
            </a:pPr>
            <a:r>
              <a:rPr lang="en-US" b="1" i="0" dirty="0">
                <a:solidFill>
                  <a:srgbClr val="FFFF00"/>
                </a:solidFill>
                <a:effectLst/>
                <a:latin typeface="Bradley Hand ITC" panose="03070402050302030203" pitchFamily="66" charset="0"/>
              </a:rPr>
              <a:t>New plants emerge out of swollen, modified roots known as tubers. Buds are formed at the base of the stem.</a:t>
            </a:r>
          </a:p>
        </p:txBody>
      </p:sp>
      <p:pic>
        <p:nvPicPr>
          <p:cNvPr id="28" name="Picture 27">
            <a:extLst>
              <a:ext uri="{FF2B5EF4-FFF2-40B4-BE49-F238E27FC236}">
                <a16:creationId xmlns:a16="http://schemas.microsoft.com/office/drawing/2014/main" id="{A93DEFB6-C587-45A0-85EE-E5F7F44115DD}"/>
              </a:ext>
            </a:extLst>
          </p:cNvPr>
          <p:cNvPicPr>
            <a:picLocks noChangeAspect="1"/>
          </p:cNvPicPr>
          <p:nvPr/>
        </p:nvPicPr>
        <p:blipFill rotWithShape="1">
          <a:blip r:embed="rId4"/>
          <a:srcRect t="6029" b="9178"/>
          <a:stretch/>
        </p:blipFill>
        <p:spPr>
          <a:xfrm>
            <a:off x="1098691" y="1872785"/>
            <a:ext cx="4280807" cy="1826404"/>
          </a:xfrm>
          <a:prstGeom prst="rect">
            <a:avLst/>
          </a:prstGeom>
        </p:spPr>
      </p:pic>
      <p:pic>
        <p:nvPicPr>
          <p:cNvPr id="5122" name="Picture 2" descr="Revision Notes for Science Chapter 12 - Reproduction in Plants (Class 7th)  | askIITians">
            <a:extLst>
              <a:ext uri="{FF2B5EF4-FFF2-40B4-BE49-F238E27FC236}">
                <a16:creationId xmlns:a16="http://schemas.microsoft.com/office/drawing/2014/main" id="{CD698E3B-D5A9-429D-BE36-967FF0DEFB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691" y="3889505"/>
            <a:ext cx="4280807" cy="211162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37F7D3AE-7C34-497A-9ADA-C29A229B276A}"/>
                  </a:ext>
                </a:extLst>
              </p14:cNvPr>
              <p14:cNvContentPartPr/>
              <p14:nvPr/>
            </p14:nvContentPartPr>
            <p14:xfrm>
              <a:off x="2597040" y="4152960"/>
              <a:ext cx="673560" cy="578160"/>
            </p14:xfrm>
          </p:contentPart>
        </mc:Choice>
        <mc:Fallback xmlns="">
          <p:pic>
            <p:nvPicPr>
              <p:cNvPr id="26" name="Ink 25">
                <a:extLst>
                  <a:ext uri="{FF2B5EF4-FFF2-40B4-BE49-F238E27FC236}">
                    <a16:creationId xmlns:a16="http://schemas.microsoft.com/office/drawing/2014/main" id="{37F7D3AE-7C34-497A-9ADA-C29A229B276A}"/>
                  </a:ext>
                </a:extLst>
              </p:cNvPr>
              <p:cNvPicPr/>
              <p:nvPr/>
            </p:nvPicPr>
            <p:blipFill>
              <a:blip r:embed="rId7"/>
              <a:stretch>
                <a:fillRect/>
              </a:stretch>
            </p:blipFill>
            <p:spPr>
              <a:xfrm>
                <a:off x="2587680" y="4143600"/>
                <a:ext cx="692280" cy="596880"/>
              </a:xfrm>
              <a:prstGeom prst="rect">
                <a:avLst/>
              </a:prstGeom>
            </p:spPr>
          </p:pic>
        </mc:Fallback>
      </mc:AlternateContent>
    </p:spTree>
    <p:extLst>
      <p:ext uri="{BB962C8B-B14F-4D97-AF65-F5344CB8AC3E}">
        <p14:creationId xmlns:p14="http://schemas.microsoft.com/office/powerpoint/2010/main" val="1787442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91399"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0" y="6306924"/>
            <a:ext cx="1513115"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12</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604788"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13</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183836"/>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D4DA7DC7-0739-4CF0-B1D0-004BA39EAED7}"/>
              </a:ext>
            </a:extLst>
          </p:cNvPr>
          <p:cNvSpPr txBox="1"/>
          <p:nvPr/>
        </p:nvSpPr>
        <p:spPr>
          <a:xfrm>
            <a:off x="718457" y="326007"/>
            <a:ext cx="5067301" cy="6220934"/>
          </a:xfrm>
          <a:prstGeom prst="rect">
            <a:avLst/>
          </a:prstGeom>
          <a:noFill/>
        </p:spPr>
        <p:txBody>
          <a:bodyPr wrap="square">
            <a:spAutoFit/>
          </a:bodyPr>
          <a:lstStyle/>
          <a:p>
            <a:pPr algn="ctr">
              <a:lnSpc>
                <a:spcPct val="250000"/>
              </a:lnSpc>
            </a:pPr>
            <a:r>
              <a:rPr lang="en-US" b="1" i="0" dirty="0">
                <a:solidFill>
                  <a:srgbClr val="FFFF00"/>
                </a:solidFill>
                <a:effectLst/>
                <a:latin typeface="Bradley Hand ITC" panose="03070402050302030203" pitchFamily="66" charset="0"/>
              </a:rPr>
              <a:t>Leaves</a:t>
            </a:r>
          </a:p>
          <a:p>
            <a:pPr algn="l">
              <a:lnSpc>
                <a:spcPct val="250000"/>
              </a:lnSpc>
            </a:pPr>
            <a:r>
              <a:rPr lang="en-US" b="1" i="0" dirty="0">
                <a:solidFill>
                  <a:srgbClr val="FFFF00"/>
                </a:solidFill>
                <a:effectLst/>
                <a:latin typeface="Bradley Hand ITC" panose="03070402050302030203" pitchFamily="66" charset="0"/>
              </a:rPr>
              <a:t>Leaves of a few plants get detached from the parent plant and develop into a new plant.</a:t>
            </a:r>
          </a:p>
          <a:p>
            <a:pPr algn="ctr">
              <a:lnSpc>
                <a:spcPct val="250000"/>
              </a:lnSpc>
            </a:pPr>
            <a:r>
              <a:rPr lang="en-US" b="1" i="0" dirty="0">
                <a:solidFill>
                  <a:srgbClr val="FFFF00"/>
                </a:solidFill>
                <a:effectLst/>
                <a:latin typeface="Bradley Hand ITC" panose="03070402050302030203" pitchFamily="66" charset="0"/>
              </a:rPr>
              <a:t>Bulbs</a:t>
            </a:r>
          </a:p>
          <a:p>
            <a:pPr algn="l">
              <a:lnSpc>
                <a:spcPct val="250000"/>
              </a:lnSpc>
            </a:pPr>
            <a:r>
              <a:rPr lang="en-US" b="1" i="0" dirty="0">
                <a:solidFill>
                  <a:srgbClr val="FFFF00"/>
                </a:solidFill>
                <a:effectLst/>
                <a:latin typeface="Bradley Hand ITC" panose="03070402050302030203" pitchFamily="66" charset="0"/>
              </a:rPr>
              <a:t>Bulbs have an underground stem to which the leaves are attached. These leaves are capable of storing food. The centre of the bulb contains an apical bud that produces leaves and flowers. Shoots </a:t>
            </a:r>
            <a:r>
              <a:rPr lang="en-US" b="1" i="0" dirty="0">
                <a:solidFill>
                  <a:srgbClr val="FF0000"/>
                </a:solidFill>
                <a:effectLst/>
                <a:latin typeface="Bradley Hand ITC" panose="03070402050302030203" pitchFamily="66" charset="0"/>
              </a:rPr>
              <a:t>are developed from the lateral buds.</a:t>
            </a:r>
          </a:p>
        </p:txBody>
      </p:sp>
      <p:pic>
        <p:nvPicPr>
          <p:cNvPr id="27" name="Picture 26">
            <a:extLst>
              <a:ext uri="{FF2B5EF4-FFF2-40B4-BE49-F238E27FC236}">
                <a16:creationId xmlns:a16="http://schemas.microsoft.com/office/drawing/2014/main" id="{68AE4316-03E8-48FB-9B25-8AE4E0D3E9AA}"/>
              </a:ext>
            </a:extLst>
          </p:cNvPr>
          <p:cNvPicPr>
            <a:picLocks noChangeAspect="1"/>
          </p:cNvPicPr>
          <p:nvPr/>
        </p:nvPicPr>
        <p:blipFill rotWithShape="1">
          <a:blip r:embed="rId4"/>
          <a:srcRect l="4057" t="7790" r="2686" b="7823"/>
          <a:stretch/>
        </p:blipFill>
        <p:spPr>
          <a:xfrm>
            <a:off x="7567727" y="587235"/>
            <a:ext cx="3048000" cy="2123728"/>
          </a:xfrm>
          <a:prstGeom prst="rect">
            <a:avLst/>
          </a:prstGeom>
        </p:spPr>
      </p:pic>
      <p:pic>
        <p:nvPicPr>
          <p:cNvPr id="28" name="Picture 27">
            <a:extLst>
              <a:ext uri="{FF2B5EF4-FFF2-40B4-BE49-F238E27FC236}">
                <a16:creationId xmlns:a16="http://schemas.microsoft.com/office/drawing/2014/main" id="{EEAECD66-A687-45CA-A77F-A5DEF81B7F96}"/>
              </a:ext>
            </a:extLst>
          </p:cNvPr>
          <p:cNvPicPr>
            <a:picLocks noChangeAspect="1"/>
          </p:cNvPicPr>
          <p:nvPr/>
        </p:nvPicPr>
        <p:blipFill>
          <a:blip r:embed="rId5"/>
          <a:stretch>
            <a:fillRect/>
          </a:stretch>
        </p:blipFill>
        <p:spPr>
          <a:xfrm>
            <a:off x="7381103" y="3343612"/>
            <a:ext cx="3476808" cy="2053233"/>
          </a:xfrm>
          <a:prstGeom prst="rect">
            <a:avLst/>
          </a:prstGeom>
        </p:spPr>
      </p:pic>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7720B24D-62A6-4E2A-A80D-34757A40F3B7}"/>
                  </a:ext>
                </a:extLst>
              </p14:cNvPr>
              <p14:cNvContentPartPr/>
              <p14:nvPr/>
            </p14:nvContentPartPr>
            <p14:xfrm>
              <a:off x="4984920" y="1619280"/>
              <a:ext cx="5086440" cy="3314880"/>
            </p14:xfrm>
          </p:contentPart>
        </mc:Choice>
        <mc:Fallback xmlns="">
          <p:pic>
            <p:nvPicPr>
              <p:cNvPr id="26" name="Ink 25">
                <a:extLst>
                  <a:ext uri="{FF2B5EF4-FFF2-40B4-BE49-F238E27FC236}">
                    <a16:creationId xmlns:a16="http://schemas.microsoft.com/office/drawing/2014/main" id="{7720B24D-62A6-4E2A-A80D-34757A40F3B7}"/>
                  </a:ext>
                </a:extLst>
              </p:cNvPr>
              <p:cNvPicPr/>
              <p:nvPr/>
            </p:nvPicPr>
            <p:blipFill>
              <a:blip r:embed="rId7"/>
              <a:stretch>
                <a:fillRect/>
              </a:stretch>
            </p:blipFill>
            <p:spPr>
              <a:xfrm>
                <a:off x="4975560" y="1609920"/>
                <a:ext cx="5105160" cy="3333600"/>
              </a:xfrm>
              <a:prstGeom prst="rect">
                <a:avLst/>
              </a:prstGeom>
            </p:spPr>
          </p:pic>
        </mc:Fallback>
      </mc:AlternateContent>
    </p:spTree>
    <p:extLst>
      <p:ext uri="{BB962C8B-B14F-4D97-AF65-F5344CB8AC3E}">
        <p14:creationId xmlns:p14="http://schemas.microsoft.com/office/powerpoint/2010/main" val="1350941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91399"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0" y="6306924"/>
            <a:ext cx="1513115"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14</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604788"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15</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17273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C900E2B2-CA5C-4D91-B347-1B589588146A}"/>
              </a:ext>
            </a:extLst>
          </p:cNvPr>
          <p:cNvSpPr txBox="1"/>
          <p:nvPr/>
        </p:nvSpPr>
        <p:spPr>
          <a:xfrm>
            <a:off x="1186537" y="588215"/>
            <a:ext cx="6096000" cy="461665"/>
          </a:xfrm>
          <a:prstGeom prst="rect">
            <a:avLst/>
          </a:prstGeom>
          <a:noFill/>
        </p:spPr>
        <p:txBody>
          <a:bodyPr wrap="square">
            <a:spAutoFit/>
          </a:bodyPr>
          <a:lstStyle/>
          <a:p>
            <a:pPr algn="l"/>
            <a:r>
              <a:rPr lang="en-IN" sz="2400" b="1" i="0" dirty="0">
                <a:solidFill>
                  <a:srgbClr val="FFFF00"/>
                </a:solidFill>
                <a:effectLst/>
                <a:latin typeface="Bradley Hand ITC" panose="03070402050302030203" pitchFamily="66" charset="0"/>
              </a:rPr>
              <a:t>Artificial Vegetative Propagation</a:t>
            </a:r>
          </a:p>
        </p:txBody>
      </p:sp>
      <p:sp>
        <p:nvSpPr>
          <p:cNvPr id="55" name="TextBox 54">
            <a:extLst>
              <a:ext uri="{FF2B5EF4-FFF2-40B4-BE49-F238E27FC236}">
                <a16:creationId xmlns:a16="http://schemas.microsoft.com/office/drawing/2014/main" id="{3403370E-47BF-4AB0-B3B8-ED2FA67BE9B5}"/>
              </a:ext>
            </a:extLst>
          </p:cNvPr>
          <p:cNvSpPr txBox="1"/>
          <p:nvPr/>
        </p:nvSpPr>
        <p:spPr>
          <a:xfrm>
            <a:off x="664604" y="1057737"/>
            <a:ext cx="5067301" cy="1373453"/>
          </a:xfrm>
          <a:prstGeom prst="rect">
            <a:avLst/>
          </a:prstGeom>
          <a:noFill/>
        </p:spPr>
        <p:txBody>
          <a:bodyPr wrap="square">
            <a:spAutoFit/>
          </a:bodyPr>
          <a:lstStyle/>
          <a:p>
            <a:pPr>
              <a:lnSpc>
                <a:spcPct val="250000"/>
              </a:lnSpc>
            </a:pPr>
            <a:r>
              <a:rPr lang="en-US" b="1" i="0" dirty="0">
                <a:solidFill>
                  <a:srgbClr val="FFFF00"/>
                </a:solidFill>
                <a:effectLst/>
                <a:latin typeface="Bradley Hand ITC" panose="03070402050302030203" pitchFamily="66" charset="0"/>
              </a:rPr>
              <a:t>The most common types of vegetative reproduction occurring artificially include:</a:t>
            </a:r>
            <a:endParaRPr lang="en-IN" b="1" dirty="0">
              <a:solidFill>
                <a:srgbClr val="FFFF00"/>
              </a:solidFill>
              <a:latin typeface="Bradley Hand ITC" panose="03070402050302030203" pitchFamily="66" charset="0"/>
            </a:endParaRPr>
          </a:p>
        </p:txBody>
      </p:sp>
      <p:sp>
        <p:nvSpPr>
          <p:cNvPr id="56" name="TextBox 55">
            <a:extLst>
              <a:ext uri="{FF2B5EF4-FFF2-40B4-BE49-F238E27FC236}">
                <a16:creationId xmlns:a16="http://schemas.microsoft.com/office/drawing/2014/main" id="{EF1E2FD6-CBEB-463E-8D76-A913AEF90DB4}"/>
              </a:ext>
            </a:extLst>
          </p:cNvPr>
          <p:cNvSpPr txBox="1"/>
          <p:nvPr/>
        </p:nvSpPr>
        <p:spPr>
          <a:xfrm>
            <a:off x="664604" y="2412869"/>
            <a:ext cx="5200076" cy="4143442"/>
          </a:xfrm>
          <a:prstGeom prst="rect">
            <a:avLst/>
          </a:prstGeom>
          <a:noFill/>
        </p:spPr>
        <p:txBody>
          <a:bodyPr wrap="square">
            <a:spAutoFit/>
          </a:bodyPr>
          <a:lstStyle/>
          <a:p>
            <a:pPr algn="ctr">
              <a:lnSpc>
                <a:spcPct val="250000"/>
              </a:lnSpc>
            </a:pPr>
            <a:r>
              <a:rPr lang="en-US" b="1" i="0" dirty="0">
                <a:solidFill>
                  <a:srgbClr val="FFFF00"/>
                </a:solidFill>
                <a:effectLst/>
                <a:latin typeface="Bradley Hand ITC" panose="03070402050302030203" pitchFamily="66" charset="0"/>
              </a:rPr>
              <a:t>Cutting</a:t>
            </a:r>
          </a:p>
          <a:p>
            <a:pPr algn="l">
              <a:lnSpc>
                <a:spcPct val="250000"/>
              </a:lnSpc>
            </a:pPr>
            <a:r>
              <a:rPr lang="en-US" b="1" i="0" dirty="0">
                <a:solidFill>
                  <a:srgbClr val="FFFF00"/>
                </a:solidFill>
                <a:effectLst/>
                <a:latin typeface="Bradley Hand ITC" panose="03070402050302030203" pitchFamily="66" charset="0"/>
              </a:rPr>
              <a:t>In this, a part of a plant, specifically a stem or leaf is cut and planted in the soil. These cuttings are sometimes treated with hormones to induce root development. The new plant is formed from the </a:t>
            </a:r>
            <a:r>
              <a:rPr lang="en-US" b="1" i="0" dirty="0">
                <a:solidFill>
                  <a:srgbClr val="00B0F0"/>
                </a:solidFill>
                <a:effectLst/>
                <a:latin typeface="Bradley Hand ITC" panose="03070402050302030203" pitchFamily="66" charset="0"/>
              </a:rPr>
              <a:t>adventitious roots developing from the cutting.</a:t>
            </a:r>
          </a:p>
        </p:txBody>
      </p:sp>
      <p:sp>
        <p:nvSpPr>
          <p:cNvPr id="57" name="TextBox 56">
            <a:extLst>
              <a:ext uri="{FF2B5EF4-FFF2-40B4-BE49-F238E27FC236}">
                <a16:creationId xmlns:a16="http://schemas.microsoft.com/office/drawing/2014/main" id="{C14E4F73-811E-40D2-B283-AC732CB48E93}"/>
              </a:ext>
            </a:extLst>
          </p:cNvPr>
          <p:cNvSpPr txBox="1"/>
          <p:nvPr/>
        </p:nvSpPr>
        <p:spPr>
          <a:xfrm>
            <a:off x="6459988" y="218329"/>
            <a:ext cx="5229227" cy="3450945"/>
          </a:xfrm>
          <a:prstGeom prst="rect">
            <a:avLst/>
          </a:prstGeom>
          <a:noFill/>
        </p:spPr>
        <p:txBody>
          <a:bodyPr wrap="square">
            <a:spAutoFit/>
          </a:bodyPr>
          <a:lstStyle/>
          <a:p>
            <a:pPr algn="ctr">
              <a:lnSpc>
                <a:spcPct val="250000"/>
              </a:lnSpc>
            </a:pPr>
            <a:r>
              <a:rPr lang="en-US" b="1" i="0" dirty="0">
                <a:solidFill>
                  <a:srgbClr val="FFFF00"/>
                </a:solidFill>
                <a:effectLst/>
                <a:latin typeface="Bradley Hand ITC" panose="03070402050302030203" pitchFamily="66" charset="0"/>
              </a:rPr>
              <a:t>Grafting</a:t>
            </a:r>
          </a:p>
          <a:p>
            <a:pPr algn="l">
              <a:lnSpc>
                <a:spcPct val="250000"/>
              </a:lnSpc>
            </a:pPr>
            <a:r>
              <a:rPr lang="en-US" b="1" i="0" dirty="0">
                <a:solidFill>
                  <a:srgbClr val="FFFF00"/>
                </a:solidFill>
                <a:effectLst/>
                <a:latin typeface="Bradley Hand ITC" panose="03070402050302030203" pitchFamily="66" charset="0"/>
              </a:rPr>
              <a:t>In this, the cutting from some other plant is attached to the stem of plant rooted in the ground. The tissues of the graft become integrated with the tissues of the rooted plant and develop as a single plant over time.</a:t>
            </a:r>
          </a:p>
        </p:txBody>
      </p:sp>
      <p:pic>
        <p:nvPicPr>
          <p:cNvPr id="33" name="Picture 32">
            <a:extLst>
              <a:ext uri="{FF2B5EF4-FFF2-40B4-BE49-F238E27FC236}">
                <a16:creationId xmlns:a16="http://schemas.microsoft.com/office/drawing/2014/main" id="{3A2AECF2-1F79-48C3-8486-EAEFD0074DC6}"/>
              </a:ext>
            </a:extLst>
          </p:cNvPr>
          <p:cNvPicPr>
            <a:picLocks noChangeAspect="1"/>
          </p:cNvPicPr>
          <p:nvPr/>
        </p:nvPicPr>
        <p:blipFill>
          <a:blip r:embed="rId4"/>
          <a:stretch>
            <a:fillRect/>
          </a:stretch>
        </p:blipFill>
        <p:spPr>
          <a:xfrm>
            <a:off x="7108372" y="3734975"/>
            <a:ext cx="4000500" cy="2209800"/>
          </a:xfrm>
          <a:prstGeom prst="rect">
            <a:avLst/>
          </a:prstGeom>
        </p:spPr>
      </p:pic>
    </p:spTree>
    <p:extLst>
      <p:ext uri="{BB962C8B-B14F-4D97-AF65-F5344CB8AC3E}">
        <p14:creationId xmlns:p14="http://schemas.microsoft.com/office/powerpoint/2010/main" val="3112004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200"/>
                                  </p:iterate>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200"/>
                                  </p:iterate>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2" name="Group 41">
            <a:extLst>
              <a:ext uri="{FF2B5EF4-FFF2-40B4-BE49-F238E27FC236}">
                <a16:creationId xmlns:a16="http://schemas.microsoft.com/office/drawing/2014/main" id="{49C9C2BA-388E-4DB3-ADAE-3EC780D85192}"/>
              </a:ext>
            </a:extLst>
          </p:cNvPr>
          <p:cNvGrpSpPr/>
          <p:nvPr/>
        </p:nvGrpSpPr>
        <p:grpSpPr>
          <a:xfrm>
            <a:off x="6237515" y="194598"/>
            <a:ext cx="5693225" cy="6520543"/>
            <a:chOff x="6199416" y="87086"/>
            <a:chExt cx="5693225" cy="6520543"/>
          </a:xfrm>
        </p:grpSpPr>
        <p:sp>
          <p:nvSpPr>
            <p:cNvPr id="31" name="Rectangle: Rounded Corners 30">
              <a:extLst>
                <a:ext uri="{FF2B5EF4-FFF2-40B4-BE49-F238E27FC236}">
                  <a16:creationId xmlns:a16="http://schemas.microsoft.com/office/drawing/2014/main" id="{4182FB2D-4D0C-4E91-9E96-D495E1C0E22E}"/>
                </a:ext>
              </a:extLst>
            </p:cNvPr>
            <p:cNvSpPr/>
            <p:nvPr/>
          </p:nvSpPr>
          <p:spPr>
            <a:xfrm>
              <a:off x="9133114" y="5962629"/>
              <a:ext cx="2759527" cy="645000"/>
            </a:xfrm>
            <a:prstGeom prst="roundRect">
              <a:avLst>
                <a:gd name="adj" fmla="val 50000"/>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Shape 29">
              <a:extLst>
                <a:ext uri="{FF2B5EF4-FFF2-40B4-BE49-F238E27FC236}">
                  <a16:creationId xmlns:a16="http://schemas.microsoft.com/office/drawing/2014/main" id="{11AC2ACA-D41A-46A3-B0BD-852042595341}"/>
                </a:ext>
              </a:extLst>
            </p:cNvPr>
            <p:cNvSpPr/>
            <p:nvPr/>
          </p:nvSpPr>
          <p:spPr>
            <a:xfrm>
              <a:off x="6199416" y="87086"/>
              <a:ext cx="5611584" cy="6422571"/>
            </a:xfrm>
            <a:custGeom>
              <a:avLst/>
              <a:gdLst>
                <a:gd name="connsiteX0" fmla="*/ 0 w 5611584"/>
                <a:gd name="connsiteY0" fmla="*/ 0 h 6422571"/>
                <a:gd name="connsiteX1" fmla="*/ 5611584 w 5611584"/>
                <a:gd name="connsiteY1" fmla="*/ 0 h 6422571"/>
                <a:gd name="connsiteX2" fmla="*/ 5611584 w 5611584"/>
                <a:gd name="connsiteY2" fmla="*/ 6034503 h 6422571"/>
                <a:gd name="connsiteX3" fmla="*/ 5584128 w 5611584"/>
                <a:gd name="connsiteY3" fmla="*/ 6011849 h 6422571"/>
                <a:gd name="connsiteX4" fmla="*/ 5431970 w 5611584"/>
                <a:gd name="connsiteY4" fmla="*/ 5965371 h 6422571"/>
                <a:gd name="connsiteX5" fmla="*/ 3249384 w 5611584"/>
                <a:gd name="connsiteY5" fmla="*/ 5965371 h 6422571"/>
                <a:gd name="connsiteX6" fmla="*/ 2977241 w 5611584"/>
                <a:gd name="connsiteY6" fmla="*/ 6237514 h 6422571"/>
                <a:gd name="connsiteX7" fmla="*/ 3023719 w 5611584"/>
                <a:gd name="connsiteY7" fmla="*/ 6389672 h 6422571"/>
                <a:gd name="connsiteX8" fmla="*/ 3050863 w 5611584"/>
                <a:gd name="connsiteY8" fmla="*/ 6422571 h 6422571"/>
                <a:gd name="connsiteX9" fmla="*/ 0 w 5611584"/>
                <a:gd name="connsiteY9" fmla="*/ 6422571 h 64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1584" h="6422571">
                  <a:moveTo>
                    <a:pt x="0" y="0"/>
                  </a:moveTo>
                  <a:lnTo>
                    <a:pt x="5611584" y="0"/>
                  </a:lnTo>
                  <a:lnTo>
                    <a:pt x="5611584" y="6034503"/>
                  </a:lnTo>
                  <a:lnTo>
                    <a:pt x="5584128" y="6011849"/>
                  </a:lnTo>
                  <a:cubicBezTo>
                    <a:pt x="5540693" y="5982505"/>
                    <a:pt x="5488332" y="5965371"/>
                    <a:pt x="5431970" y="5965371"/>
                  </a:cubicBezTo>
                  <a:lnTo>
                    <a:pt x="3249384" y="5965371"/>
                  </a:lnTo>
                  <a:cubicBezTo>
                    <a:pt x="3099084" y="5965371"/>
                    <a:pt x="2977241" y="6087214"/>
                    <a:pt x="2977241" y="6237514"/>
                  </a:cubicBezTo>
                  <a:cubicBezTo>
                    <a:pt x="2977241" y="6293877"/>
                    <a:pt x="2994375" y="6346237"/>
                    <a:pt x="3023719" y="6389672"/>
                  </a:cubicBezTo>
                  <a:lnTo>
                    <a:pt x="3050863" y="6422571"/>
                  </a:lnTo>
                  <a:lnTo>
                    <a:pt x="0" y="6422571"/>
                  </a:lnTo>
                  <a:close/>
                </a:path>
              </a:pathLst>
            </a:cu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Rectangle 31">
              <a:extLst>
                <a:ext uri="{FF2B5EF4-FFF2-40B4-BE49-F238E27FC236}">
                  <a16:creationId xmlns:a16="http://schemas.microsoft.com/office/drawing/2014/main" id="{6EC19054-8663-49AB-B5B2-AC9136F88923}"/>
                </a:ext>
              </a:extLst>
            </p:cNvPr>
            <p:cNvSpPr/>
            <p:nvPr/>
          </p:nvSpPr>
          <p:spPr>
            <a:xfrm>
              <a:off x="9851573" y="6183786"/>
              <a:ext cx="1404256" cy="2462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latin typeface="Times New Roman" panose="02020603050405020304" pitchFamily="18" charset="0"/>
                  <a:cs typeface="Times New Roman" panose="02020603050405020304" pitchFamily="18" charset="0"/>
                </a:rPr>
                <a:t>PAGE NO 1</a:t>
              </a:r>
            </a:p>
          </p:txBody>
        </p:sp>
      </p:gr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91399"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0" y="6306924"/>
            <a:ext cx="1513115"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16</a:t>
            </a:r>
          </a:p>
        </p:txBody>
      </p:sp>
      <p:sp>
        <p:nvSpPr>
          <p:cNvPr id="44" name="TextBox 43">
            <a:extLst>
              <a:ext uri="{FF2B5EF4-FFF2-40B4-BE49-F238E27FC236}">
                <a16:creationId xmlns:a16="http://schemas.microsoft.com/office/drawing/2014/main" id="{EBB5F4BC-3426-47D2-B810-9122732DE4C1}"/>
              </a:ext>
            </a:extLst>
          </p:cNvPr>
          <p:cNvSpPr txBox="1"/>
          <p:nvPr/>
        </p:nvSpPr>
        <p:spPr>
          <a:xfrm>
            <a:off x="9813333" y="6256363"/>
            <a:ext cx="1604788"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17</a:t>
            </a:r>
          </a:p>
        </p:txBody>
      </p:sp>
      <p:grpSp>
        <p:nvGrpSpPr>
          <p:cNvPr id="45" name="Group 44">
            <a:extLst>
              <a:ext uri="{FF2B5EF4-FFF2-40B4-BE49-F238E27FC236}">
                <a16:creationId xmlns:a16="http://schemas.microsoft.com/office/drawing/2014/main" id="{E57EE184-64FB-4DD5-A102-5AF7E85B0C8E}"/>
              </a:ext>
            </a:extLst>
          </p:cNvPr>
          <p:cNvGrpSpPr/>
          <p:nvPr/>
        </p:nvGrpSpPr>
        <p:grpSpPr>
          <a:xfrm>
            <a:off x="718457" y="906249"/>
            <a:ext cx="5067301" cy="4849570"/>
            <a:chOff x="6550478" y="809641"/>
            <a:chExt cx="5067301" cy="4849570"/>
          </a:xfrm>
        </p:grpSpPr>
        <p:cxnSp>
          <p:nvCxnSpPr>
            <p:cNvPr id="46" name="Straight Connector 45">
              <a:extLst>
                <a:ext uri="{FF2B5EF4-FFF2-40B4-BE49-F238E27FC236}">
                  <a16:creationId xmlns:a16="http://schemas.microsoft.com/office/drawing/2014/main" id="{DC0D264D-78B9-4A6B-BBD8-2C1732333B3F}"/>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1B9903C-37B3-40B3-A8D3-0F38C19C33A8}"/>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9C8CB29-8044-427B-94A2-DF3A25EF32F2}"/>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B082E5-6D59-4EE1-8224-D32D2C672963}"/>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1CB99F2-FF5C-4A7D-82EB-35C623478B5F}"/>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791DA-EBE5-48C7-AAD2-22F1B1D5D722}"/>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DC3911-0A64-42D4-B367-3FB6AEBCD4D5}"/>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397A17-34CD-4A86-AFFA-32EBC9C9BD3E}"/>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666750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
        <p:nvSpPr>
          <p:cNvPr id="54" name="TextBox 53">
            <a:extLst>
              <a:ext uri="{FF2B5EF4-FFF2-40B4-BE49-F238E27FC236}">
                <a16:creationId xmlns:a16="http://schemas.microsoft.com/office/drawing/2014/main" id="{B66BE018-C370-4D76-8EB7-3FE63FC720C4}"/>
              </a:ext>
            </a:extLst>
          </p:cNvPr>
          <p:cNvSpPr txBox="1"/>
          <p:nvPr/>
        </p:nvSpPr>
        <p:spPr>
          <a:xfrm>
            <a:off x="653308" y="343295"/>
            <a:ext cx="5040088" cy="4143442"/>
          </a:xfrm>
          <a:prstGeom prst="rect">
            <a:avLst/>
          </a:prstGeom>
          <a:noFill/>
        </p:spPr>
        <p:txBody>
          <a:bodyPr wrap="square">
            <a:spAutoFit/>
          </a:bodyPr>
          <a:lstStyle/>
          <a:p>
            <a:pPr algn="ctr">
              <a:lnSpc>
                <a:spcPct val="250000"/>
              </a:lnSpc>
            </a:pPr>
            <a:r>
              <a:rPr lang="en-US" b="1" i="0" dirty="0">
                <a:solidFill>
                  <a:srgbClr val="FFFF00"/>
                </a:solidFill>
                <a:effectLst/>
                <a:latin typeface="Bradley Hand ITC" panose="03070402050302030203" pitchFamily="66" charset="0"/>
              </a:rPr>
              <a:t>Layering</a:t>
            </a:r>
          </a:p>
          <a:p>
            <a:pPr algn="just">
              <a:lnSpc>
                <a:spcPct val="250000"/>
              </a:lnSpc>
            </a:pPr>
            <a:r>
              <a:rPr lang="en-US" b="1" i="0" dirty="0">
                <a:solidFill>
                  <a:srgbClr val="FFFF00"/>
                </a:solidFill>
                <a:effectLst/>
                <a:latin typeface="Bradley Hand ITC" panose="03070402050302030203" pitchFamily="66" charset="0"/>
              </a:rPr>
              <a:t>In this, the stem of the plant is bent to the ground and covered with soil. Adventitious roots emerge from the plant parts covered with the soil. This attached stem with developing roots is known as a layer.</a:t>
            </a:r>
          </a:p>
        </p:txBody>
      </p:sp>
      <p:sp>
        <p:nvSpPr>
          <p:cNvPr id="56" name="TextBox 55">
            <a:extLst>
              <a:ext uri="{FF2B5EF4-FFF2-40B4-BE49-F238E27FC236}">
                <a16:creationId xmlns:a16="http://schemas.microsoft.com/office/drawing/2014/main" id="{918180B2-66AB-42A3-8BDB-2859C560980B}"/>
              </a:ext>
            </a:extLst>
          </p:cNvPr>
          <p:cNvSpPr txBox="1"/>
          <p:nvPr/>
        </p:nvSpPr>
        <p:spPr>
          <a:xfrm>
            <a:off x="6452302" y="245412"/>
            <a:ext cx="5226709" cy="4143442"/>
          </a:xfrm>
          <a:prstGeom prst="rect">
            <a:avLst/>
          </a:prstGeom>
          <a:noFill/>
        </p:spPr>
        <p:txBody>
          <a:bodyPr wrap="square">
            <a:spAutoFit/>
          </a:bodyPr>
          <a:lstStyle/>
          <a:p>
            <a:pPr algn="ctr">
              <a:lnSpc>
                <a:spcPct val="250000"/>
              </a:lnSpc>
            </a:pPr>
            <a:r>
              <a:rPr lang="en-US" b="1" dirty="0">
                <a:solidFill>
                  <a:srgbClr val="FFFF00"/>
                </a:solidFill>
                <a:latin typeface="Bradley Hand ITC" panose="03070402050302030203" pitchFamily="66" charset="0"/>
              </a:rPr>
              <a:t>Tissue Culture</a:t>
            </a:r>
          </a:p>
          <a:p>
            <a:pPr algn="just">
              <a:lnSpc>
                <a:spcPct val="250000"/>
              </a:lnSpc>
            </a:pPr>
            <a:r>
              <a:rPr lang="en-US" b="1" dirty="0">
                <a:solidFill>
                  <a:srgbClr val="FFFF00"/>
                </a:solidFill>
                <a:latin typeface="Bradley Hand ITC" panose="03070402050302030203" pitchFamily="66" charset="0"/>
              </a:rPr>
              <a:t>In this, the plant cells from different parts of a plant are cultured in the laboratory to develop a new plant. This technique is helpful in increasing the number of rare and endangered plant species that are unable to grow under natural conditions.</a:t>
            </a:r>
            <a:endParaRPr lang="en-IN" b="1" dirty="0">
              <a:solidFill>
                <a:srgbClr val="FFFF00"/>
              </a:solidFill>
              <a:latin typeface="Bradley Hand ITC" panose="03070402050302030203" pitchFamily="66" charset="0"/>
            </a:endParaRPr>
          </a:p>
        </p:txBody>
      </p:sp>
      <p:pic>
        <p:nvPicPr>
          <p:cNvPr id="6146" name="Picture 2" descr="How to Propagate Plants by Layering | Organic Gardening Blog – Grow Organic">
            <a:extLst>
              <a:ext uri="{FF2B5EF4-FFF2-40B4-BE49-F238E27FC236}">
                <a16:creationId xmlns:a16="http://schemas.microsoft.com/office/drawing/2014/main" id="{6DDCD48D-84E2-4DF5-B662-6C133E55FB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9708" y="3961189"/>
            <a:ext cx="3687771" cy="2074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577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B8882E-E2A1-415F-A54A-415EF443964A}"/>
              </a:ext>
            </a:extLst>
          </p:cNvPr>
          <p:cNvSpPr/>
          <p:nvPr/>
        </p:nvSpPr>
        <p:spPr>
          <a:xfrm>
            <a:off x="6096000" y="0"/>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pattFill prst="pct5">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3" name="Picture 42">
            <a:extLst>
              <a:ext uri="{FF2B5EF4-FFF2-40B4-BE49-F238E27FC236}">
                <a16:creationId xmlns:a16="http://schemas.microsoft.com/office/drawing/2014/main" id="{1A8F1259-53F9-464C-9EAB-D19E1E8B91DB}"/>
              </a:ext>
            </a:extLst>
          </p:cNvPr>
          <p:cNvPicPr>
            <a:picLocks noChangeAspect="1"/>
          </p:cNvPicPr>
          <p:nvPr/>
        </p:nvPicPr>
        <p:blipFill>
          <a:blip r:embed="rId2"/>
          <a:stretch>
            <a:fillRect/>
          </a:stretch>
        </p:blipFill>
        <p:spPr>
          <a:xfrm flipH="1">
            <a:off x="291399" y="231074"/>
            <a:ext cx="5797798" cy="6626926"/>
          </a:xfrm>
          <a:prstGeom prst="rect">
            <a:avLst/>
          </a:prstGeom>
        </p:spPr>
      </p:pic>
      <p:grpSp>
        <p:nvGrpSpPr>
          <p:cNvPr id="22" name="Group 21">
            <a:extLst>
              <a:ext uri="{FF2B5EF4-FFF2-40B4-BE49-F238E27FC236}">
                <a16:creationId xmlns:a16="http://schemas.microsoft.com/office/drawing/2014/main" id="{74C157B6-3E75-43C1-9074-62356DE44009}"/>
              </a:ext>
            </a:extLst>
          </p:cNvPr>
          <p:cNvGrpSpPr/>
          <p:nvPr/>
        </p:nvGrpSpPr>
        <p:grpSpPr>
          <a:xfrm>
            <a:off x="6550478" y="809641"/>
            <a:ext cx="5067301" cy="4849570"/>
            <a:chOff x="6550478" y="809641"/>
            <a:chExt cx="5067301" cy="4849570"/>
          </a:xfrm>
        </p:grpSpPr>
        <p:cxnSp>
          <p:nvCxnSpPr>
            <p:cNvPr id="34" name="Straight Connector 33">
              <a:extLst>
                <a:ext uri="{FF2B5EF4-FFF2-40B4-BE49-F238E27FC236}">
                  <a16:creationId xmlns:a16="http://schemas.microsoft.com/office/drawing/2014/main" id="{97E3D489-9F91-4CF7-A0F7-2FAF6C6C4568}"/>
                </a:ext>
              </a:extLst>
            </p:cNvPr>
            <p:cNvCxnSpPr>
              <a:cxnSpLocks/>
            </p:cNvCxnSpPr>
            <p:nvPr/>
          </p:nvCxnSpPr>
          <p:spPr>
            <a:xfrm>
              <a:off x="6550478" y="80964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5E95E0-F0B7-44A9-995A-1ECB292C19B1}"/>
                </a:ext>
              </a:extLst>
            </p:cNvPr>
            <p:cNvCxnSpPr>
              <a:cxnSpLocks/>
            </p:cNvCxnSpPr>
            <p:nvPr/>
          </p:nvCxnSpPr>
          <p:spPr>
            <a:xfrm>
              <a:off x="6550478" y="150243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B4E4E2-4058-4FC8-AFDD-5EDDFE3285D7}"/>
                </a:ext>
              </a:extLst>
            </p:cNvPr>
            <p:cNvCxnSpPr>
              <a:cxnSpLocks/>
            </p:cNvCxnSpPr>
            <p:nvPr/>
          </p:nvCxnSpPr>
          <p:spPr>
            <a:xfrm>
              <a:off x="6550478" y="2195233"/>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673317-E4BD-4575-BF0D-A302216A2567}"/>
                </a:ext>
              </a:extLst>
            </p:cNvPr>
            <p:cNvCxnSpPr>
              <a:cxnSpLocks/>
            </p:cNvCxnSpPr>
            <p:nvPr/>
          </p:nvCxnSpPr>
          <p:spPr>
            <a:xfrm>
              <a:off x="6550478" y="2888029"/>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EB053D-B086-431F-A3A5-BB5D757ACF19}"/>
                </a:ext>
              </a:extLst>
            </p:cNvPr>
            <p:cNvCxnSpPr>
              <a:cxnSpLocks/>
            </p:cNvCxnSpPr>
            <p:nvPr/>
          </p:nvCxnSpPr>
          <p:spPr>
            <a:xfrm>
              <a:off x="6550478" y="3580825"/>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14856EE-85B1-4020-B610-481F1A0FB36E}"/>
                </a:ext>
              </a:extLst>
            </p:cNvPr>
            <p:cNvCxnSpPr>
              <a:cxnSpLocks/>
            </p:cNvCxnSpPr>
            <p:nvPr/>
          </p:nvCxnSpPr>
          <p:spPr>
            <a:xfrm>
              <a:off x="6550478" y="427362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BF0BBE-EE3D-4D59-97B3-E6147F2B134F}"/>
                </a:ext>
              </a:extLst>
            </p:cNvPr>
            <p:cNvCxnSpPr>
              <a:cxnSpLocks/>
            </p:cNvCxnSpPr>
            <p:nvPr/>
          </p:nvCxnSpPr>
          <p:spPr>
            <a:xfrm>
              <a:off x="6550478" y="4966417"/>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89A41C-C8C5-40F4-B1D3-D3D034542B70}"/>
                </a:ext>
              </a:extLst>
            </p:cNvPr>
            <p:cNvCxnSpPr>
              <a:cxnSpLocks/>
            </p:cNvCxnSpPr>
            <p:nvPr/>
          </p:nvCxnSpPr>
          <p:spPr>
            <a:xfrm>
              <a:off x="6550478" y="5659211"/>
              <a:ext cx="506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CBF4FBAC-728F-47B9-9E5D-D352E0FA6A56}"/>
              </a:ext>
            </a:extLst>
          </p:cNvPr>
          <p:cNvSpPr txBox="1"/>
          <p:nvPr/>
        </p:nvSpPr>
        <p:spPr>
          <a:xfrm>
            <a:off x="936170" y="6306924"/>
            <a:ext cx="1513115" cy="369332"/>
          </a:xfrm>
          <a:prstGeom prst="rect">
            <a:avLst/>
          </a:prstGeom>
          <a:solidFill>
            <a:schemeClr val="tx1"/>
          </a:solidFill>
        </p:spPr>
        <p:txBody>
          <a:bodyPr wrap="square" rtlCol="0">
            <a:spAutoFit/>
          </a:bodyPr>
          <a:lstStyle/>
          <a:p>
            <a:pPr algn="ctr"/>
            <a:r>
              <a:rPr lang="en-IN" b="1" dirty="0">
                <a:solidFill>
                  <a:schemeClr val="bg1"/>
                </a:solidFill>
                <a:latin typeface="Times New Roman" panose="02020603050405020304" pitchFamily="18" charset="0"/>
                <a:cs typeface="Times New Roman" panose="02020603050405020304" pitchFamily="18" charset="0"/>
              </a:rPr>
              <a:t>PAGE NO 18</a:t>
            </a:r>
          </a:p>
        </p:txBody>
      </p:sp>
      <p:grpSp>
        <p:nvGrpSpPr>
          <p:cNvPr id="25" name="Group 24">
            <a:extLst>
              <a:ext uri="{FF2B5EF4-FFF2-40B4-BE49-F238E27FC236}">
                <a16:creationId xmlns:a16="http://schemas.microsoft.com/office/drawing/2014/main" id="{CFDB9C2F-9987-482C-B04C-0DD7A7E23D84}"/>
              </a:ext>
            </a:extLst>
          </p:cNvPr>
          <p:cNvGrpSpPr/>
          <p:nvPr/>
        </p:nvGrpSpPr>
        <p:grpSpPr>
          <a:xfrm>
            <a:off x="5716934" y="194598"/>
            <a:ext cx="847150" cy="6283852"/>
            <a:chOff x="5716934" y="194598"/>
            <a:chExt cx="847150" cy="6283852"/>
          </a:xfrm>
        </p:grpSpPr>
        <p:grpSp>
          <p:nvGrpSpPr>
            <p:cNvPr id="6" name="Group 5">
              <a:extLst>
                <a:ext uri="{FF2B5EF4-FFF2-40B4-BE49-F238E27FC236}">
                  <a16:creationId xmlns:a16="http://schemas.microsoft.com/office/drawing/2014/main" id="{44D17A9C-FCEB-4497-9BAC-599577C5EAE1}"/>
                </a:ext>
              </a:extLst>
            </p:cNvPr>
            <p:cNvGrpSpPr/>
            <p:nvPr/>
          </p:nvGrpSpPr>
          <p:grpSpPr>
            <a:xfrm>
              <a:off x="6281057" y="293914"/>
              <a:ext cx="283027" cy="5886429"/>
              <a:chOff x="6281057" y="293914"/>
              <a:chExt cx="283027" cy="5886429"/>
            </a:xfrm>
          </p:grpSpPr>
          <p:sp>
            <p:nvSpPr>
              <p:cNvPr id="3" name="Rectangle 2">
                <a:extLst>
                  <a:ext uri="{FF2B5EF4-FFF2-40B4-BE49-F238E27FC236}">
                    <a16:creationId xmlns:a16="http://schemas.microsoft.com/office/drawing/2014/main" id="{87BD0E3A-D511-4EBE-8649-3DB05F9A4C6D}"/>
                  </a:ext>
                </a:extLst>
              </p:cNvPr>
              <p:cNvSpPr/>
              <p:nvPr/>
            </p:nvSpPr>
            <p:spPr>
              <a:xfrm>
                <a:off x="6281057" y="29391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A25EE1B-18CC-4F94-87E4-9228501C1803}"/>
                  </a:ext>
                </a:extLst>
              </p:cNvPr>
              <p:cNvSpPr/>
              <p:nvPr/>
            </p:nvSpPr>
            <p:spPr>
              <a:xfrm>
                <a:off x="6297385" y="110217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FA1036E-E17C-49E6-B646-A51B70CBFEEA}"/>
                  </a:ext>
                </a:extLst>
              </p:cNvPr>
              <p:cNvSpPr/>
              <p:nvPr/>
            </p:nvSpPr>
            <p:spPr>
              <a:xfrm>
                <a:off x="6281057" y="1910440"/>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89EC51B-2283-4FE8-A7B3-95D4F5844FD9}"/>
                  </a:ext>
                </a:extLst>
              </p:cNvPr>
              <p:cNvSpPr/>
              <p:nvPr/>
            </p:nvSpPr>
            <p:spPr>
              <a:xfrm>
                <a:off x="6302827" y="2718707"/>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68D5680-32FD-401E-B7DA-1842579697D5}"/>
                  </a:ext>
                </a:extLst>
              </p:cNvPr>
              <p:cNvSpPr/>
              <p:nvPr/>
            </p:nvSpPr>
            <p:spPr>
              <a:xfrm>
                <a:off x="6281057" y="3526966"/>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32CAF12-B589-4891-B856-6C860434FA9A}"/>
                  </a:ext>
                </a:extLst>
              </p:cNvPr>
              <p:cNvSpPr/>
              <p:nvPr/>
            </p:nvSpPr>
            <p:spPr>
              <a:xfrm>
                <a:off x="6297385" y="4335225"/>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625B7AD9-48BD-4717-95DA-17541E555EA3}"/>
                  </a:ext>
                </a:extLst>
              </p:cNvPr>
              <p:cNvSpPr/>
              <p:nvPr/>
            </p:nvSpPr>
            <p:spPr>
              <a:xfrm>
                <a:off x="6302827" y="5143484"/>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F818359-03FC-43D1-B309-958D5C630054}"/>
                  </a:ext>
                </a:extLst>
              </p:cNvPr>
              <p:cNvSpPr/>
              <p:nvPr/>
            </p:nvSpPr>
            <p:spPr>
              <a:xfrm>
                <a:off x="6281057" y="5951743"/>
                <a:ext cx="261257" cy="2286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3"/>
            <a:stretch>
              <a:fillRect/>
            </a:stretch>
          </p:blipFill>
          <p:spPr>
            <a:xfrm>
              <a:off x="5716934"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691997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684370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194164"/>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014697"/>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6740852"/>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6809805"/>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6809819"/>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6747060"/>
                  <a:gd name="adj2" fmla="val 0"/>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pic>
        <p:nvPicPr>
          <p:cNvPr id="55" name="Picture 2" descr="Steps in plant tissue culture">
            <a:extLst>
              <a:ext uri="{FF2B5EF4-FFF2-40B4-BE49-F238E27FC236}">
                <a16:creationId xmlns:a16="http://schemas.microsoft.com/office/drawing/2014/main" id="{AFA3DE58-B4AE-46FD-9912-F59ACEBCA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173" y="607551"/>
            <a:ext cx="4286250" cy="272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853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E632733-012D-4D8F-8A71-35252914C797}"/>
              </a:ext>
            </a:extLst>
          </p:cNvPr>
          <p:cNvSpPr/>
          <p:nvPr/>
        </p:nvSpPr>
        <p:spPr>
          <a:xfrm>
            <a:off x="179615" y="194598"/>
            <a:ext cx="5812971" cy="6663402"/>
          </a:xfrm>
          <a:prstGeom prst="rect">
            <a:avLst/>
          </a:prstGeom>
          <a: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5" name="Group 24">
            <a:extLst>
              <a:ext uri="{FF2B5EF4-FFF2-40B4-BE49-F238E27FC236}">
                <a16:creationId xmlns:a16="http://schemas.microsoft.com/office/drawing/2014/main" id="{CFDB9C2F-9987-482C-B04C-0DD7A7E23D84}"/>
              </a:ext>
            </a:extLst>
          </p:cNvPr>
          <p:cNvGrpSpPr/>
          <p:nvPr/>
        </p:nvGrpSpPr>
        <p:grpSpPr>
          <a:xfrm>
            <a:off x="5651618" y="194598"/>
            <a:ext cx="760067" cy="6283852"/>
            <a:chOff x="5651618" y="194598"/>
            <a:chExt cx="760067" cy="6283852"/>
          </a:xfrm>
        </p:grpSpPr>
        <p:pic>
          <p:nvPicPr>
            <p:cNvPr id="23" name="Picture 22">
              <a:extLst>
                <a:ext uri="{FF2B5EF4-FFF2-40B4-BE49-F238E27FC236}">
                  <a16:creationId xmlns:a16="http://schemas.microsoft.com/office/drawing/2014/main" id="{3AE6CAB6-B9EC-419A-B1A1-AF37C5F90049}"/>
                </a:ext>
              </a:extLst>
            </p:cNvPr>
            <p:cNvPicPr>
              <a:picLocks noChangeAspect="1"/>
            </p:cNvPicPr>
            <p:nvPr/>
          </p:nvPicPr>
          <p:blipFill>
            <a:blip r:embed="rId4"/>
            <a:stretch>
              <a:fillRect/>
            </a:stretch>
          </p:blipFill>
          <p:spPr>
            <a:xfrm>
              <a:off x="5651618" y="589204"/>
              <a:ext cx="286537" cy="5889246"/>
            </a:xfrm>
            <a:prstGeom prst="rect">
              <a:avLst/>
            </a:prstGeom>
          </p:spPr>
        </p:pic>
        <p:grpSp>
          <p:nvGrpSpPr>
            <p:cNvPr id="24" name="Group 23">
              <a:extLst>
                <a:ext uri="{FF2B5EF4-FFF2-40B4-BE49-F238E27FC236}">
                  <a16:creationId xmlns:a16="http://schemas.microsoft.com/office/drawing/2014/main" id="{5CC7E7A9-0B30-48A3-8EB2-9685199E6483}"/>
                </a:ext>
              </a:extLst>
            </p:cNvPr>
            <p:cNvGrpSpPr/>
            <p:nvPr/>
          </p:nvGrpSpPr>
          <p:grpSpPr>
            <a:xfrm>
              <a:off x="5769430" y="194598"/>
              <a:ext cx="642255" cy="6272872"/>
              <a:chOff x="5769429" y="193220"/>
              <a:chExt cx="642255" cy="6272872"/>
            </a:xfrm>
          </p:grpSpPr>
          <p:sp>
            <p:nvSpPr>
              <p:cNvPr id="4" name="Arc 3">
                <a:extLst>
                  <a:ext uri="{FF2B5EF4-FFF2-40B4-BE49-F238E27FC236}">
                    <a16:creationId xmlns:a16="http://schemas.microsoft.com/office/drawing/2014/main" id="{9B0ECC0C-86DA-47BA-82D8-4D12638BE988}"/>
                  </a:ext>
                </a:extLst>
              </p:cNvPr>
              <p:cNvSpPr/>
              <p:nvPr/>
            </p:nvSpPr>
            <p:spPr>
              <a:xfrm>
                <a:off x="5769429" y="193220"/>
                <a:ext cx="620485" cy="615043"/>
              </a:xfrm>
              <a:prstGeom prst="arc">
                <a:avLst>
                  <a:gd name="adj1" fmla="val 7878245"/>
                  <a:gd name="adj2" fmla="val 5442975"/>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Arc 7">
                <a:extLst>
                  <a:ext uri="{FF2B5EF4-FFF2-40B4-BE49-F238E27FC236}">
                    <a16:creationId xmlns:a16="http://schemas.microsoft.com/office/drawing/2014/main" id="{B19F4444-4677-4C09-81C5-E8F63E863955}"/>
                  </a:ext>
                </a:extLst>
              </p:cNvPr>
              <p:cNvSpPr/>
              <p:nvPr/>
            </p:nvSpPr>
            <p:spPr>
              <a:xfrm>
                <a:off x="5785757" y="1001483"/>
                <a:ext cx="620485" cy="615043"/>
              </a:xfrm>
              <a:prstGeom prst="arc">
                <a:avLst>
                  <a:gd name="adj1" fmla="val 7957408"/>
                  <a:gd name="adj2" fmla="val 5532155"/>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a:extLst>
                  <a:ext uri="{FF2B5EF4-FFF2-40B4-BE49-F238E27FC236}">
                    <a16:creationId xmlns:a16="http://schemas.microsoft.com/office/drawing/2014/main" id="{92C7F01B-6E13-4C23-B397-DC6DCFB6D90F}"/>
                  </a:ext>
                </a:extLst>
              </p:cNvPr>
              <p:cNvSpPr/>
              <p:nvPr/>
            </p:nvSpPr>
            <p:spPr>
              <a:xfrm>
                <a:off x="5769429" y="1809746"/>
                <a:ext cx="620485" cy="615043"/>
              </a:xfrm>
              <a:prstGeom prst="arc">
                <a:avLst>
                  <a:gd name="adj1" fmla="val 7662986"/>
                  <a:gd name="adj2" fmla="val 5031182"/>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a:extLst>
                  <a:ext uri="{FF2B5EF4-FFF2-40B4-BE49-F238E27FC236}">
                    <a16:creationId xmlns:a16="http://schemas.microsoft.com/office/drawing/2014/main" id="{76AA9459-DBA2-4AEB-8AB5-9C8C12B1CD50}"/>
                  </a:ext>
                </a:extLst>
              </p:cNvPr>
              <p:cNvSpPr/>
              <p:nvPr/>
            </p:nvSpPr>
            <p:spPr>
              <a:xfrm>
                <a:off x="5791199" y="2618013"/>
                <a:ext cx="620485" cy="615043"/>
              </a:xfrm>
              <a:prstGeom prst="arc">
                <a:avLst>
                  <a:gd name="adj1" fmla="val 7621812"/>
                  <a:gd name="adj2" fmla="val 5041542"/>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4" name="Arc 13">
                <a:extLst>
                  <a:ext uri="{FF2B5EF4-FFF2-40B4-BE49-F238E27FC236}">
                    <a16:creationId xmlns:a16="http://schemas.microsoft.com/office/drawing/2014/main" id="{DBFB5497-8677-4276-8FCE-D5B8307E0E66}"/>
                  </a:ext>
                </a:extLst>
              </p:cNvPr>
              <p:cNvSpPr/>
              <p:nvPr/>
            </p:nvSpPr>
            <p:spPr>
              <a:xfrm>
                <a:off x="5769429" y="3426272"/>
                <a:ext cx="620485" cy="615043"/>
              </a:xfrm>
              <a:prstGeom prst="arc">
                <a:avLst>
                  <a:gd name="adj1" fmla="val 8015069"/>
                  <a:gd name="adj2" fmla="val 5300862"/>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6" name="Arc 15">
                <a:extLst>
                  <a:ext uri="{FF2B5EF4-FFF2-40B4-BE49-F238E27FC236}">
                    <a16:creationId xmlns:a16="http://schemas.microsoft.com/office/drawing/2014/main" id="{8E090116-9032-4767-B9AA-3A88F0D9FE49}"/>
                  </a:ext>
                </a:extLst>
              </p:cNvPr>
              <p:cNvSpPr/>
              <p:nvPr/>
            </p:nvSpPr>
            <p:spPr>
              <a:xfrm>
                <a:off x="5785757" y="4234531"/>
                <a:ext cx="620485" cy="615043"/>
              </a:xfrm>
              <a:prstGeom prst="arc">
                <a:avLst>
                  <a:gd name="adj1" fmla="val 7994481"/>
                  <a:gd name="adj2" fmla="val 5243847"/>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8" name="Arc 17">
                <a:extLst>
                  <a:ext uri="{FF2B5EF4-FFF2-40B4-BE49-F238E27FC236}">
                    <a16:creationId xmlns:a16="http://schemas.microsoft.com/office/drawing/2014/main" id="{37F1C543-8395-4C5A-84AE-7295A6691EAA}"/>
                  </a:ext>
                </a:extLst>
              </p:cNvPr>
              <p:cNvSpPr/>
              <p:nvPr/>
            </p:nvSpPr>
            <p:spPr>
              <a:xfrm>
                <a:off x="5791199" y="5042790"/>
                <a:ext cx="620485" cy="615043"/>
              </a:xfrm>
              <a:prstGeom prst="arc">
                <a:avLst>
                  <a:gd name="adj1" fmla="val 7777586"/>
                  <a:gd name="adj2" fmla="val 5614581"/>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Arc 19">
                <a:extLst>
                  <a:ext uri="{FF2B5EF4-FFF2-40B4-BE49-F238E27FC236}">
                    <a16:creationId xmlns:a16="http://schemas.microsoft.com/office/drawing/2014/main" id="{76C477DB-D45E-4292-8D8E-82B0269ED9B2}"/>
                  </a:ext>
                </a:extLst>
              </p:cNvPr>
              <p:cNvSpPr/>
              <p:nvPr/>
            </p:nvSpPr>
            <p:spPr>
              <a:xfrm>
                <a:off x="5769429" y="5851049"/>
                <a:ext cx="620485" cy="615043"/>
              </a:xfrm>
              <a:prstGeom prst="arc">
                <a:avLst>
                  <a:gd name="adj1" fmla="val 7956296"/>
                  <a:gd name="adj2" fmla="val 5847634"/>
                </a:avLst>
              </a:prstGeom>
              <a:ln w="76200">
                <a:gradFill flip="none" rotWithShape="1">
                  <a:gsLst>
                    <a:gs pos="0">
                      <a:schemeClr val="accent1">
                        <a:lumMod val="75000"/>
                      </a:schemeClr>
                    </a:gs>
                    <a:gs pos="50000">
                      <a:schemeClr val="accent2">
                        <a:lumMod val="40000"/>
                        <a:lumOff val="60000"/>
                      </a:schemeClr>
                    </a:gs>
                    <a:gs pos="100000">
                      <a:srgbClr val="FF0000"/>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grpSp>
    </p:spTree>
    <p:extLst>
      <p:ext uri="{BB962C8B-B14F-4D97-AF65-F5344CB8AC3E}">
        <p14:creationId xmlns:p14="http://schemas.microsoft.com/office/powerpoint/2010/main" val="3900433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2109</TotalTime>
  <Words>763</Words>
  <Application>Microsoft Office PowerPoint</Application>
  <PresentationFormat>Widescreen</PresentationFormat>
  <Paragraphs>77</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Bradley Hand ITC</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sammar delhi</dc:creator>
  <cp:lastModifiedBy>samar4edu@gmail.com</cp:lastModifiedBy>
  <cp:revision>12</cp:revision>
  <dcterms:created xsi:type="dcterms:W3CDTF">2021-08-13T17:41:47Z</dcterms:created>
  <dcterms:modified xsi:type="dcterms:W3CDTF">2023-12-23T14:26:03Z</dcterms:modified>
</cp:coreProperties>
</file>