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97" r:id="rId2"/>
    <p:sldId id="258" r:id="rId3"/>
    <p:sldId id="268" r:id="rId4"/>
    <p:sldId id="300" r:id="rId5"/>
    <p:sldId id="287" r:id="rId6"/>
    <p:sldId id="269" r:id="rId7"/>
    <p:sldId id="301" r:id="rId8"/>
    <p:sldId id="289" r:id="rId9"/>
    <p:sldId id="288" r:id="rId10"/>
    <p:sldId id="270" r:id="rId11"/>
    <p:sldId id="271" r:id="rId12"/>
    <p:sldId id="299" r:id="rId13"/>
    <p:sldId id="272" r:id="rId14"/>
    <p:sldId id="273" r:id="rId15"/>
    <p:sldId id="286" r:id="rId16"/>
    <p:sldId id="274" r:id="rId17"/>
    <p:sldId id="291" r:id="rId18"/>
    <p:sldId id="275" r:id="rId19"/>
    <p:sldId id="29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952" autoAdjust="0"/>
    <p:restoredTop sz="93447" autoAdjust="0"/>
  </p:normalViewPr>
  <p:slideViewPr>
    <p:cSldViewPr>
      <p:cViewPr varScale="1">
        <p:scale>
          <a:sx n="59" d="100"/>
          <a:sy n="59" d="100"/>
        </p:scale>
        <p:origin x="468" y="5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308E27-F844-4416-AD61-F97FE21A0AD1}" type="datetimeFigureOut">
              <a:rPr lang="en-IN" smtClean="0"/>
              <a:t>24-12-2023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08A456-EAD2-4C51-B38E-718EAEED91FA}" type="slidenum">
              <a:rPr lang="en-IN" smtClean="0"/>
              <a:t>‹#›</a:t>
            </a:fld>
            <a:endParaRPr lang="en-IN"/>
          </a:p>
        </p:txBody>
      </p:sp>
    </p:spTree>
    <p:extLst>
      <p:ext uri="{BB962C8B-B14F-4D97-AF65-F5344CB8AC3E}">
        <p14:creationId xmlns:p14="http://schemas.microsoft.com/office/powerpoint/2010/main" val="3966482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8E715FB-478E-455A-8253-DFE96EF54E77}" type="slidenum">
              <a:rPr lang="en-IN" smtClean="0"/>
              <a:t>1</a:t>
            </a:fld>
            <a:endParaRPr lang="en-IN"/>
          </a:p>
        </p:txBody>
      </p:sp>
    </p:spTree>
    <p:extLst>
      <p:ext uri="{BB962C8B-B14F-4D97-AF65-F5344CB8AC3E}">
        <p14:creationId xmlns:p14="http://schemas.microsoft.com/office/powerpoint/2010/main" val="1959598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12/24/2023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0" y="0"/>
            <a:ext cx="12192000" cy="6858000"/>
          </a:xfrm>
          <a:solidFill>
            <a:srgbClr val="0A0A0A"/>
          </a:solidFill>
        </p:spPr>
        <p:txBody>
          <a:bodyPr>
            <a:noAutofit/>
          </a:bodyPr>
          <a:lstStyle/>
          <a:p>
            <a:endParaRPr lang="en-US" sz="3494" dirty="0">
              <a:latin typeface="Times New Roman" panose="02020603050405020304" pitchFamily="18" charset="0"/>
              <a:cs typeface="Times New Roman" panose="02020603050405020304" pitchFamily="18" charset="0"/>
            </a:endParaRPr>
          </a:p>
          <a:p>
            <a:endParaRPr lang="en-US" sz="3494" dirty="0">
              <a:latin typeface="Times New Roman" panose="02020603050405020304" pitchFamily="18" charset="0"/>
              <a:cs typeface="Times New Roman" panose="02020603050405020304" pitchFamily="18" charset="0"/>
            </a:endParaRPr>
          </a:p>
          <a:p>
            <a:endParaRPr lang="en-US" sz="3494" dirty="0">
              <a:latin typeface="Times New Roman" panose="02020603050405020304" pitchFamily="18" charset="0"/>
              <a:cs typeface="Times New Roman" panose="02020603050405020304" pitchFamily="18" charset="0"/>
            </a:endParaRPr>
          </a:p>
          <a:p>
            <a:r>
              <a:rPr lang="en-US" sz="4000" dirty="0">
                <a:solidFill>
                  <a:schemeClr val="bg1"/>
                </a:solidFill>
                <a:latin typeface="Times New Roman" panose="02020603050405020304" pitchFamily="18" charset="0"/>
                <a:cs typeface="Times New Roman" panose="02020603050405020304" pitchFamily="18" charset="0"/>
              </a:rPr>
              <a:t>CLASS – 12</a:t>
            </a:r>
          </a:p>
          <a:p>
            <a:r>
              <a:rPr lang="en-US" sz="4000" dirty="0">
                <a:solidFill>
                  <a:schemeClr val="bg1"/>
                </a:solidFill>
                <a:latin typeface="Times New Roman" panose="02020603050405020304" pitchFamily="18" charset="0"/>
                <a:cs typeface="Times New Roman" panose="02020603050405020304" pitchFamily="18" charset="0"/>
              </a:rPr>
              <a:t>SUBJECT – BIOLOGY</a:t>
            </a:r>
          </a:p>
          <a:p>
            <a:r>
              <a:rPr lang="en-US" sz="4000" dirty="0">
                <a:solidFill>
                  <a:schemeClr val="bg1"/>
                </a:solidFill>
                <a:latin typeface="Times New Roman" panose="02020603050405020304" pitchFamily="18" charset="0"/>
                <a:cs typeface="Times New Roman" panose="02020603050405020304" pitchFamily="18" charset="0"/>
              </a:rPr>
              <a:t>CHAPTER – 8</a:t>
            </a:r>
          </a:p>
          <a:p>
            <a:r>
              <a:rPr lang="en-US" sz="4000" dirty="0">
                <a:solidFill>
                  <a:schemeClr val="bg1"/>
                </a:solidFill>
                <a:latin typeface="Times New Roman" panose="02020603050405020304" pitchFamily="18" charset="0"/>
                <a:cs typeface="Times New Roman" panose="02020603050405020304" pitchFamily="18" charset="0"/>
              </a:rPr>
              <a:t>CONCEPT – MICROBES IN HUMAN WELFARE</a:t>
            </a:r>
          </a:p>
          <a:p>
            <a:r>
              <a:rPr lang="en-US" sz="4000" dirty="0">
                <a:solidFill>
                  <a:schemeClr val="bg1"/>
                </a:solidFill>
                <a:latin typeface="Times New Roman" panose="02020603050405020304" pitchFamily="18" charset="0"/>
                <a:cs typeface="Times New Roman" panose="02020603050405020304" pitchFamily="18" charset="0"/>
              </a:rPr>
              <a:t>PPT – 1</a:t>
            </a:r>
          </a:p>
        </p:txBody>
      </p:sp>
    </p:spTree>
    <p:extLst>
      <p:ext uri="{BB962C8B-B14F-4D97-AF65-F5344CB8AC3E}">
        <p14:creationId xmlns:p14="http://schemas.microsoft.com/office/powerpoint/2010/main" val="1530847506"/>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10668000" cy="1470025"/>
          </a:xfrm>
        </p:spPr>
        <p:txBody>
          <a:bodyPr>
            <a:normAutofit/>
          </a:bodyPr>
          <a:lstStyle/>
          <a:p>
            <a:r>
              <a:rPr lang="en-US" b="1" u="sng" dirty="0">
                <a:solidFill>
                  <a:srgbClr val="C00000"/>
                </a:solidFill>
                <a:latin typeface="Times New Roman" pitchFamily="18" charset="0"/>
                <a:cs typeface="Times New Roman" pitchFamily="18" charset="0"/>
              </a:rPr>
              <a:t>MICROBES OR MICROORGANISMS</a:t>
            </a:r>
          </a:p>
        </p:txBody>
      </p:sp>
      <p:sp>
        <p:nvSpPr>
          <p:cNvPr id="3" name="Subtitle 2"/>
          <p:cNvSpPr>
            <a:spLocks noGrp="1"/>
          </p:cNvSpPr>
          <p:nvPr>
            <p:ph type="subTitle" idx="1"/>
          </p:nvPr>
        </p:nvSpPr>
        <p:spPr>
          <a:xfrm>
            <a:off x="609600" y="1981200"/>
            <a:ext cx="11049000" cy="4114800"/>
          </a:xfrm>
        </p:spPr>
        <p:txBody>
          <a:bodyPr>
            <a:noAutofit/>
          </a:bodyPr>
          <a:lstStyle/>
          <a:p>
            <a:pPr algn="l"/>
            <a:r>
              <a:rPr lang="en-US" sz="2000" dirty="0">
                <a:solidFill>
                  <a:schemeClr val="tx1"/>
                </a:solidFill>
                <a:latin typeface="Times New Roman" pitchFamily="18" charset="0"/>
                <a:cs typeface="Times New Roman" pitchFamily="18" charset="0"/>
              </a:rPr>
              <a:t>Microbes are diverse-protozoa, bacteria, fungi and microscopic plants viruses, viroid and also prions that are proteinaceous infectious agents. They are found everywhere on earth ranging from soil, air water and some inhabitable places.</a:t>
            </a:r>
          </a:p>
          <a:p>
            <a:pPr algn="l"/>
            <a:r>
              <a:rPr lang="en-US" sz="2000" dirty="0">
                <a:solidFill>
                  <a:schemeClr val="tx1"/>
                </a:solidFill>
                <a:latin typeface="Times New Roman" pitchFamily="18" charset="0"/>
                <a:cs typeface="Times New Roman" pitchFamily="18" charset="0"/>
              </a:rPr>
              <a:t>Bacteria and fungi can be grown on nutritive media to form colonies, which can be seen by necked eyes and very useful in study of microorganisms.</a:t>
            </a:r>
          </a:p>
          <a:p>
            <a:pPr algn="l"/>
            <a:r>
              <a:rPr lang="en-US" sz="2000" dirty="0">
                <a:solidFill>
                  <a:schemeClr val="tx1"/>
                </a:solidFill>
                <a:latin typeface="Times New Roman" pitchFamily="18" charset="0"/>
                <a:cs typeface="Times New Roman" pitchFamily="18" charset="0"/>
              </a:rPr>
              <a:t>Microbes cause many diseases in human beings, plants and animals. Several microorganisms are useful to man in diverse ways.</a:t>
            </a:r>
          </a:p>
          <a:p>
            <a:pPr algn="l"/>
            <a:endParaRPr lang="en-US" sz="2000" dirty="0">
              <a:solidFill>
                <a:schemeClr val="tx1"/>
              </a:solidFill>
              <a:latin typeface="Times New Roman" pitchFamily="18" charset="0"/>
              <a:cs typeface="Times New Roman" pitchFamily="18" charset="0"/>
            </a:endParaRPr>
          </a:p>
        </p:txBody>
      </p:sp>
      <p:sp>
        <p:nvSpPr>
          <p:cNvPr id="10242" name="AutoShape 2" descr="Xylem versus Phloem | BioNinja"/>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0" y="304801"/>
            <a:ext cx="7772400" cy="1470025"/>
          </a:xfrm>
        </p:spPr>
        <p:txBody>
          <a:bodyPr>
            <a:normAutofit fontScale="90000"/>
          </a:bodyPr>
          <a:lstStyle/>
          <a:p>
            <a:r>
              <a:rPr lang="en-US" b="1" dirty="0">
                <a:solidFill>
                  <a:srgbClr val="C00000"/>
                </a:solidFill>
                <a:latin typeface="Times New Roman" pitchFamily="18" charset="0"/>
                <a:cs typeface="Times New Roman" pitchFamily="18" charset="0"/>
              </a:rPr>
              <a:t>Microbes in household products</a:t>
            </a:r>
            <a:br>
              <a:rPr lang="en-US" b="1" dirty="0">
                <a:solidFill>
                  <a:srgbClr val="C00000"/>
                </a:solidFill>
                <a:latin typeface="Times New Roman" pitchFamily="18" charset="0"/>
                <a:cs typeface="Times New Roman" pitchFamily="18" charset="0"/>
              </a:rPr>
            </a:br>
            <a:endParaRPr lang="en-US" b="1" u="sng" dirty="0">
              <a:solidFill>
                <a:srgbClr val="C00000"/>
              </a:solidFill>
              <a:latin typeface="Times New Roman" pitchFamily="18" charset="0"/>
              <a:cs typeface="Times New Roman" pitchFamily="18" charset="0"/>
            </a:endParaRPr>
          </a:p>
        </p:txBody>
      </p:sp>
      <p:sp>
        <p:nvSpPr>
          <p:cNvPr id="3" name="Subtitle 2"/>
          <p:cNvSpPr>
            <a:spLocks noGrp="1"/>
          </p:cNvSpPr>
          <p:nvPr>
            <p:ph type="subTitle" idx="1"/>
          </p:nvPr>
        </p:nvSpPr>
        <p:spPr>
          <a:xfrm>
            <a:off x="381000" y="1219200"/>
            <a:ext cx="11430000" cy="4114800"/>
          </a:xfrm>
        </p:spPr>
        <p:txBody>
          <a:bodyPr>
            <a:noAutofit/>
          </a:bodyPr>
          <a:lstStyle/>
          <a:p>
            <a:pPr algn="just"/>
            <a:r>
              <a:rPr lang="en-US" sz="2400" b="1" dirty="0">
                <a:solidFill>
                  <a:schemeClr val="tx1"/>
                </a:solidFill>
                <a:latin typeface="Times New Roman" pitchFamily="18" charset="0"/>
                <a:cs typeface="Times New Roman" pitchFamily="18" charset="0"/>
              </a:rPr>
              <a:t>Microbes in household products</a:t>
            </a:r>
            <a:endParaRPr lang="en-US" sz="2400" dirty="0">
              <a:solidFill>
                <a:schemeClr val="tx1"/>
              </a:solidFill>
              <a:latin typeface="Times New Roman" pitchFamily="18" charset="0"/>
              <a:cs typeface="Times New Roman" pitchFamily="18" charset="0"/>
            </a:endParaRPr>
          </a:p>
          <a:p>
            <a:pPr algn="just"/>
            <a:r>
              <a:rPr lang="en-US" sz="2400" b="1" dirty="0">
                <a:solidFill>
                  <a:schemeClr val="tx1"/>
                </a:solidFill>
                <a:latin typeface="Times New Roman" pitchFamily="18" charset="0"/>
                <a:cs typeface="Times New Roman" pitchFamily="18" charset="0"/>
              </a:rPr>
              <a:t>a.</a:t>
            </a:r>
            <a:r>
              <a:rPr lang="en-US" sz="2400" dirty="0">
                <a:solidFill>
                  <a:schemeClr val="tx1"/>
                </a:solidFill>
                <a:latin typeface="Times New Roman" pitchFamily="18" charset="0"/>
                <a:cs typeface="Times New Roman" pitchFamily="18" charset="0"/>
              </a:rPr>
              <a:t> Microorganisms like Lactobacillus and other commonly called lactic acid bacteria (LAB) grow in milk and convert it to curd. The LAB produces acids that coagulate and partially digest the milk proteins. It also improves its nutritional quality by increasing vitamin B12.  In our stomach too, the LAB play very beneficial role in checking disease-causing microbes.</a:t>
            </a:r>
          </a:p>
          <a:p>
            <a:pPr algn="just"/>
            <a:r>
              <a:rPr lang="en-US" sz="2400" b="1" dirty="0">
                <a:solidFill>
                  <a:schemeClr val="tx1"/>
                </a:solidFill>
                <a:latin typeface="Times New Roman" pitchFamily="18" charset="0"/>
                <a:cs typeface="Times New Roman" pitchFamily="18" charset="0"/>
              </a:rPr>
              <a:t>b.</a:t>
            </a:r>
            <a:r>
              <a:rPr lang="en-US" sz="2400" dirty="0">
                <a:solidFill>
                  <a:schemeClr val="tx1"/>
                </a:solidFill>
                <a:latin typeface="Times New Roman" pitchFamily="18" charset="0"/>
                <a:cs typeface="Times New Roman" pitchFamily="18" charset="0"/>
              </a:rPr>
              <a:t> The dough is used for making foods such as dosa and idli is fermented by bacteria. The puffed-up appearance of dough is due to the production of CO2 gas. The dough used for making bread is fermented using baker’s yeast (</a:t>
            </a:r>
            <a:r>
              <a:rPr lang="en-US" sz="2400" i="1" dirty="0" err="1">
                <a:solidFill>
                  <a:schemeClr val="tx1"/>
                </a:solidFill>
                <a:latin typeface="Times New Roman" pitchFamily="18" charset="0"/>
                <a:cs typeface="Times New Roman" pitchFamily="18" charset="0"/>
              </a:rPr>
              <a:t>Saccharomyces</a:t>
            </a:r>
            <a:r>
              <a:rPr lang="en-US" sz="2400" i="1" dirty="0">
                <a:solidFill>
                  <a:schemeClr val="tx1"/>
                </a:solidFill>
                <a:latin typeface="Times New Roman" pitchFamily="18" charset="0"/>
                <a:cs typeface="Times New Roman" pitchFamily="18" charset="0"/>
              </a:rPr>
              <a:t> </a:t>
            </a:r>
            <a:r>
              <a:rPr lang="en-US" sz="2400" i="1" dirty="0" err="1">
                <a:solidFill>
                  <a:schemeClr val="tx1"/>
                </a:solidFill>
                <a:latin typeface="Times New Roman" pitchFamily="18" charset="0"/>
                <a:cs typeface="Times New Roman" pitchFamily="18" charset="0"/>
              </a:rPr>
              <a:t>cervisiae</a:t>
            </a:r>
            <a:r>
              <a:rPr lang="en-US" sz="2400" dirty="0">
                <a:solidFill>
                  <a:schemeClr val="tx1"/>
                </a:solidFill>
                <a:latin typeface="Times New Roman" pitchFamily="18" charset="0"/>
                <a:cs typeface="Times New Roman" pitchFamily="18" charset="0"/>
              </a:rPr>
              <a:t>).</a:t>
            </a:r>
          </a:p>
          <a:p>
            <a:pPr algn="just"/>
            <a:r>
              <a:rPr lang="en-US" sz="2400" b="1" dirty="0">
                <a:solidFill>
                  <a:schemeClr val="tx1"/>
                </a:solidFill>
                <a:latin typeface="Times New Roman" pitchFamily="18" charset="0"/>
                <a:cs typeface="Times New Roman" pitchFamily="18" charset="0"/>
              </a:rPr>
              <a:t>c.</a:t>
            </a:r>
            <a:r>
              <a:rPr lang="en-US" sz="2400" dirty="0">
                <a:solidFill>
                  <a:schemeClr val="tx1"/>
                </a:solidFill>
                <a:latin typeface="Times New Roman" pitchFamily="18" charset="0"/>
                <a:cs typeface="Times New Roman" pitchFamily="18" charset="0"/>
              </a:rPr>
              <a:t> Cheese, is one of the oldest food items in which microbes were used. The large holes in ‘Swiss cheese’ are due to production of a large amount of CO2 by a bacterium named </a:t>
            </a:r>
            <a:r>
              <a:rPr lang="en-US" sz="2400" i="1" dirty="0" err="1">
                <a:solidFill>
                  <a:schemeClr val="tx1"/>
                </a:solidFill>
                <a:latin typeface="Times New Roman" pitchFamily="18" charset="0"/>
                <a:cs typeface="Times New Roman" pitchFamily="18" charset="0"/>
              </a:rPr>
              <a:t>Propionibacterium</a:t>
            </a:r>
            <a:r>
              <a:rPr lang="en-US" sz="2400" i="1" dirty="0">
                <a:solidFill>
                  <a:schemeClr val="tx1"/>
                </a:solidFill>
                <a:latin typeface="Times New Roman" pitchFamily="18" charset="0"/>
                <a:cs typeface="Times New Roman" pitchFamily="18" charset="0"/>
              </a:rPr>
              <a:t> </a:t>
            </a:r>
            <a:r>
              <a:rPr lang="en-US" sz="2400" i="1" dirty="0" err="1">
                <a:solidFill>
                  <a:schemeClr val="tx1"/>
                </a:solidFill>
                <a:latin typeface="Times New Roman" pitchFamily="18" charset="0"/>
                <a:cs typeface="Times New Roman" pitchFamily="18" charset="0"/>
              </a:rPr>
              <a:t>sharmanii</a:t>
            </a:r>
            <a:r>
              <a:rPr lang="en-US" sz="2400" dirty="0">
                <a:solidFill>
                  <a:schemeClr val="tx1"/>
                </a:solidFill>
                <a:latin typeface="Times New Roman" pitchFamily="18" charset="0"/>
                <a:cs typeface="Times New Roman" pitchFamily="18" charset="0"/>
              </a:rPr>
              <a:t>. The ‘Roquefort cheese’ is ripened by growing a specific fungus on them for a particular flavour.</a:t>
            </a:r>
          </a:p>
          <a:p>
            <a:pPr algn="just"/>
            <a:br>
              <a:rPr lang="en-US" sz="2400" dirty="0">
                <a:solidFill>
                  <a:schemeClr val="tx1"/>
                </a:solidFill>
                <a:latin typeface="Times New Roman" pitchFamily="18" charset="0"/>
                <a:cs typeface="Times New Roman" pitchFamily="18" charset="0"/>
              </a:rPr>
            </a:br>
            <a:endParaRPr lang="en-US" sz="2400" dirty="0">
              <a:solidFill>
                <a:schemeClr val="tx1"/>
              </a:solidFill>
              <a:latin typeface="Times New Roman" pitchFamily="18" charset="0"/>
              <a:cs typeface="Times New Roman" pitchFamily="18" charset="0"/>
            </a:endParaRPr>
          </a:p>
        </p:txBody>
      </p:sp>
      <p:sp>
        <p:nvSpPr>
          <p:cNvPr id="10242" name="AutoShape 2" descr="Xylem versus Phloem | BioNinja"/>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B30518D-D769-4EF6-9DFF-FCC3C37C7BC9}"/>
              </a:ext>
            </a:extLst>
          </p:cNvPr>
          <p:cNvPicPr>
            <a:picLocks noChangeAspect="1"/>
          </p:cNvPicPr>
          <p:nvPr/>
        </p:nvPicPr>
        <p:blipFill>
          <a:blip r:embed="rId2"/>
          <a:stretch>
            <a:fillRect/>
          </a:stretch>
        </p:blipFill>
        <p:spPr>
          <a:xfrm>
            <a:off x="2241443" y="586264"/>
            <a:ext cx="7709114" cy="5685472"/>
          </a:xfrm>
          <a:prstGeom prst="rect">
            <a:avLst/>
          </a:prstGeom>
        </p:spPr>
      </p:pic>
    </p:spTree>
    <p:extLst>
      <p:ext uri="{BB962C8B-B14F-4D97-AF65-F5344CB8AC3E}">
        <p14:creationId xmlns:p14="http://schemas.microsoft.com/office/powerpoint/2010/main" val="3859395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ist the Microbes in household products. - Sarthaks eConnect | Largest  Online Education Community">
            <a:extLst>
              <a:ext uri="{FF2B5EF4-FFF2-40B4-BE49-F238E27FC236}">
                <a16:creationId xmlns:a16="http://schemas.microsoft.com/office/drawing/2014/main" id="{993DF631-134B-457A-A460-B8DE929F3C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143" y="1871472"/>
            <a:ext cx="11005457" cy="308152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80E9398D-6BFA-4A3D-89FC-FE89630BE331}"/>
              </a:ext>
            </a:extLst>
          </p:cNvPr>
          <p:cNvSpPr txBox="1">
            <a:spLocks/>
          </p:cNvSpPr>
          <p:nvPr/>
        </p:nvSpPr>
        <p:spPr>
          <a:xfrm>
            <a:off x="2438400" y="304801"/>
            <a:ext cx="7772400" cy="1470025"/>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a:solidFill>
                  <a:srgbClr val="C00000"/>
                </a:solidFill>
                <a:latin typeface="Times New Roman" pitchFamily="18" charset="0"/>
                <a:cs typeface="Times New Roman" pitchFamily="18" charset="0"/>
              </a:rPr>
              <a:t>Microbes in household products</a:t>
            </a:r>
            <a:br>
              <a:rPr lang="en-US" b="1">
                <a:solidFill>
                  <a:srgbClr val="C00000"/>
                </a:solidFill>
                <a:latin typeface="Times New Roman" pitchFamily="18" charset="0"/>
                <a:cs typeface="Times New Roman" pitchFamily="18" charset="0"/>
              </a:rPr>
            </a:br>
            <a:endParaRPr lang="en-US" b="1" u="sng"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1372826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0" y="304801"/>
            <a:ext cx="7772400" cy="1470025"/>
          </a:xfrm>
        </p:spPr>
        <p:txBody>
          <a:bodyPr>
            <a:normAutofit fontScale="90000"/>
          </a:bodyPr>
          <a:lstStyle/>
          <a:p>
            <a:r>
              <a:rPr lang="en-US" b="1" dirty="0">
                <a:solidFill>
                  <a:srgbClr val="C00000"/>
                </a:solidFill>
                <a:latin typeface="Times New Roman" pitchFamily="18" charset="0"/>
                <a:cs typeface="Times New Roman" pitchFamily="18" charset="0"/>
              </a:rPr>
              <a:t>Microbes in industrial production</a:t>
            </a:r>
            <a:br>
              <a:rPr lang="en-US" dirty="0">
                <a:solidFill>
                  <a:srgbClr val="C00000"/>
                </a:solidFill>
                <a:latin typeface="Times New Roman" pitchFamily="18" charset="0"/>
                <a:cs typeface="Times New Roman" pitchFamily="18" charset="0"/>
              </a:rPr>
            </a:br>
            <a:endParaRPr lang="en-US" b="1" u="sng" dirty="0">
              <a:solidFill>
                <a:srgbClr val="C00000"/>
              </a:solidFill>
              <a:latin typeface="Times New Roman" pitchFamily="18" charset="0"/>
              <a:cs typeface="Times New Roman" pitchFamily="18" charset="0"/>
            </a:endParaRPr>
          </a:p>
        </p:txBody>
      </p:sp>
      <p:sp>
        <p:nvSpPr>
          <p:cNvPr id="3" name="Subtitle 2"/>
          <p:cNvSpPr>
            <a:spLocks noGrp="1"/>
          </p:cNvSpPr>
          <p:nvPr>
            <p:ph type="subTitle" idx="1"/>
          </p:nvPr>
        </p:nvSpPr>
        <p:spPr>
          <a:xfrm>
            <a:off x="533400" y="1219200"/>
            <a:ext cx="11353800" cy="4114800"/>
          </a:xfrm>
        </p:spPr>
        <p:txBody>
          <a:bodyPr>
            <a:noAutofit/>
          </a:bodyPr>
          <a:lstStyle/>
          <a:p>
            <a:pPr algn="l"/>
            <a:r>
              <a:rPr lang="en-US" sz="2400" b="1" dirty="0">
                <a:solidFill>
                  <a:schemeClr val="tx1"/>
                </a:solidFill>
                <a:latin typeface="Times New Roman" pitchFamily="18" charset="0"/>
                <a:cs typeface="Times New Roman" pitchFamily="18" charset="0"/>
              </a:rPr>
              <a:t>Microbes in industrial production</a:t>
            </a:r>
            <a:endParaRPr lang="en-US" sz="2400" dirty="0">
              <a:solidFill>
                <a:schemeClr val="tx1"/>
              </a:solidFill>
              <a:latin typeface="Times New Roman" pitchFamily="18" charset="0"/>
              <a:cs typeface="Times New Roman" pitchFamily="18" charset="0"/>
            </a:endParaRPr>
          </a:p>
          <a:p>
            <a:pPr algn="l"/>
            <a:r>
              <a:rPr lang="en-US" sz="2400" dirty="0">
                <a:solidFill>
                  <a:schemeClr val="tx1"/>
                </a:solidFill>
                <a:latin typeface="Times New Roman" pitchFamily="18" charset="0"/>
                <a:cs typeface="Times New Roman" pitchFamily="18" charset="0"/>
              </a:rPr>
              <a:t>A number of products like beverages and antibiotics involve uses of microbes. Production on large scale requires growing microbes in very large vessels called </a:t>
            </a:r>
            <a:r>
              <a:rPr lang="en-US" sz="2400" dirty="0" err="1">
                <a:solidFill>
                  <a:schemeClr val="tx1"/>
                </a:solidFill>
                <a:latin typeface="Times New Roman" pitchFamily="18" charset="0"/>
                <a:cs typeface="Times New Roman" pitchFamily="18" charset="0"/>
              </a:rPr>
              <a:t>fermenters</a:t>
            </a:r>
            <a:r>
              <a:rPr lang="en-US" sz="2400" b="1" dirty="0">
                <a:solidFill>
                  <a:schemeClr val="tx1"/>
                </a:solidFill>
                <a:latin typeface="Times New Roman" pitchFamily="18" charset="0"/>
                <a:cs typeface="Times New Roman" pitchFamily="18" charset="0"/>
              </a:rPr>
              <a:t>.</a:t>
            </a:r>
          </a:p>
          <a:p>
            <a:pPr algn="l"/>
            <a:r>
              <a:rPr lang="en-US" sz="2400" b="1" dirty="0">
                <a:solidFill>
                  <a:schemeClr val="tx1"/>
                </a:solidFill>
                <a:latin typeface="Times New Roman" pitchFamily="18" charset="0"/>
                <a:cs typeface="Times New Roman" pitchFamily="18" charset="0"/>
              </a:rPr>
              <a:t>a. Fermented Beverages-</a:t>
            </a:r>
            <a:r>
              <a:rPr lang="en-US" sz="2400" dirty="0">
                <a:solidFill>
                  <a:schemeClr val="tx1"/>
                </a:solidFill>
                <a:latin typeface="Times New Roman" pitchFamily="18" charset="0"/>
                <a:cs typeface="Times New Roman" pitchFamily="18" charset="0"/>
              </a:rPr>
              <a:t> </a:t>
            </a:r>
            <a:r>
              <a:rPr lang="en-US" sz="2400" i="1" dirty="0">
                <a:solidFill>
                  <a:schemeClr val="tx1"/>
                </a:solidFill>
                <a:latin typeface="Times New Roman" pitchFamily="18" charset="0"/>
                <a:cs typeface="Times New Roman" pitchFamily="18" charset="0"/>
              </a:rPr>
              <a:t>Saccharomyces cerevisiae </a:t>
            </a:r>
            <a:r>
              <a:rPr lang="en-US" sz="2400" dirty="0">
                <a:solidFill>
                  <a:schemeClr val="tx1"/>
                </a:solidFill>
                <a:latin typeface="Times New Roman" pitchFamily="18" charset="0"/>
                <a:cs typeface="Times New Roman" pitchFamily="18" charset="0"/>
              </a:rPr>
              <a:t>used for bread-making and commonly called brewer’s yeast, is used for fermenting malted cereals and fruit juices, to produce beverages like wine, bear, whisky and rum.. Wine and bear are produced without distillation whereas whisky, brandy and rum are produced by distillation of the fermented broth.</a:t>
            </a:r>
            <a:endParaRPr lang="en-US" sz="2400" b="1" dirty="0">
              <a:solidFill>
                <a:schemeClr val="tx1"/>
              </a:solidFill>
              <a:latin typeface="Times New Roman" pitchFamily="18" charset="0"/>
              <a:cs typeface="Times New Roman" pitchFamily="18" charset="0"/>
            </a:endParaRPr>
          </a:p>
          <a:p>
            <a:pPr algn="l"/>
            <a:endParaRPr lang="en-US" sz="2400" dirty="0">
              <a:solidFill>
                <a:schemeClr val="tx1"/>
              </a:solidFill>
              <a:latin typeface="Times New Roman" pitchFamily="18" charset="0"/>
              <a:cs typeface="Times New Roman" pitchFamily="18" charset="0"/>
            </a:endParaRPr>
          </a:p>
        </p:txBody>
      </p:sp>
      <p:sp>
        <p:nvSpPr>
          <p:cNvPr id="10242" name="AutoShape 2" descr="Xylem versus Phloem | BioNinja"/>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B1E208F-4846-49EF-9885-35703185B556}"/>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758933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ermented Beverages and Their Health Benefits - ScienceDirect">
            <a:extLst>
              <a:ext uri="{FF2B5EF4-FFF2-40B4-BE49-F238E27FC236}">
                <a16:creationId xmlns:a16="http://schemas.microsoft.com/office/drawing/2014/main" id="{52F630AF-F568-4CD5-9D87-A18D7852E9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8171" y="814812"/>
            <a:ext cx="8588829" cy="5357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2173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0" y="304801"/>
            <a:ext cx="7772400" cy="1470025"/>
          </a:xfrm>
        </p:spPr>
        <p:txBody>
          <a:bodyPr>
            <a:normAutofit fontScale="90000"/>
          </a:bodyPr>
          <a:lstStyle/>
          <a:p>
            <a:r>
              <a:rPr lang="en-US" b="1" dirty="0">
                <a:solidFill>
                  <a:srgbClr val="C00000"/>
                </a:solidFill>
                <a:latin typeface="Times New Roman" pitchFamily="18" charset="0"/>
                <a:cs typeface="Times New Roman" pitchFamily="18" charset="0"/>
              </a:rPr>
              <a:t>Microbes in industrial production</a:t>
            </a:r>
            <a:br>
              <a:rPr lang="en-US" dirty="0">
                <a:solidFill>
                  <a:srgbClr val="C00000"/>
                </a:solidFill>
                <a:latin typeface="Times New Roman" pitchFamily="18" charset="0"/>
                <a:cs typeface="Times New Roman" pitchFamily="18" charset="0"/>
              </a:rPr>
            </a:br>
            <a:endParaRPr lang="en-US" b="1" u="sng" dirty="0">
              <a:solidFill>
                <a:srgbClr val="C00000"/>
              </a:solidFill>
              <a:latin typeface="Times New Roman" pitchFamily="18" charset="0"/>
              <a:cs typeface="Times New Roman" pitchFamily="18" charset="0"/>
            </a:endParaRPr>
          </a:p>
        </p:txBody>
      </p:sp>
      <p:sp>
        <p:nvSpPr>
          <p:cNvPr id="3" name="Subtitle 2"/>
          <p:cNvSpPr>
            <a:spLocks noGrp="1"/>
          </p:cNvSpPr>
          <p:nvPr>
            <p:ph type="subTitle" idx="1"/>
          </p:nvPr>
        </p:nvSpPr>
        <p:spPr>
          <a:xfrm>
            <a:off x="457200" y="1078306"/>
            <a:ext cx="11353800" cy="4114800"/>
          </a:xfrm>
        </p:spPr>
        <p:txBody>
          <a:bodyPr>
            <a:noAutofit/>
          </a:bodyPr>
          <a:lstStyle/>
          <a:p>
            <a:pPr algn="l"/>
            <a:r>
              <a:rPr lang="en-US" sz="2400" b="1" dirty="0">
                <a:solidFill>
                  <a:schemeClr val="tx1"/>
                </a:solidFill>
                <a:latin typeface="Times New Roman" pitchFamily="18" charset="0"/>
                <a:cs typeface="Times New Roman" pitchFamily="18" charset="0"/>
              </a:rPr>
              <a:t>b. Antibiotics- </a:t>
            </a:r>
            <a:r>
              <a:rPr lang="en-US" sz="2400" dirty="0">
                <a:solidFill>
                  <a:schemeClr val="tx1"/>
                </a:solidFill>
                <a:latin typeface="Times New Roman" pitchFamily="18" charset="0"/>
                <a:cs typeface="Times New Roman" pitchFamily="18" charset="0"/>
              </a:rPr>
              <a:t>they are chemical substances produced by some microbes and can kill or retard the growth of other microbes. Penicillin was first antibiotic to be discovered. Antibiotics have great improved our capacity to treat deadly diseases such as plague, whooping cough, diphtheria and leprosy.</a:t>
            </a:r>
            <a:endParaRPr lang="en-US" sz="2400" b="1" dirty="0">
              <a:solidFill>
                <a:schemeClr val="tx1"/>
              </a:solidFill>
              <a:latin typeface="Times New Roman" pitchFamily="18" charset="0"/>
              <a:cs typeface="Times New Roman" pitchFamily="18" charset="0"/>
            </a:endParaRPr>
          </a:p>
          <a:p>
            <a:pPr algn="l"/>
            <a:endParaRPr lang="en-US" sz="2400" dirty="0">
              <a:solidFill>
                <a:schemeClr val="tx1"/>
              </a:solidFill>
              <a:latin typeface="Times New Roman" pitchFamily="18" charset="0"/>
              <a:cs typeface="Times New Roman" pitchFamily="18" charset="0"/>
            </a:endParaRPr>
          </a:p>
        </p:txBody>
      </p:sp>
      <p:sp>
        <p:nvSpPr>
          <p:cNvPr id="10242" name="AutoShape 2" descr="Xylem versus Phloem | BioNinja"/>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 name="Picture 2" descr="How did they make penicillin?">
            <a:extLst>
              <a:ext uri="{FF2B5EF4-FFF2-40B4-BE49-F238E27FC236}">
                <a16:creationId xmlns:a16="http://schemas.microsoft.com/office/drawing/2014/main" id="{BB1D2B6E-85EB-4628-85C8-D70AFAF070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2688694"/>
            <a:ext cx="5867400" cy="4169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5856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95300" y="1524000"/>
            <a:ext cx="5600700" cy="4572000"/>
          </a:xfrm>
        </p:spPr>
        <p:txBody>
          <a:bodyPr>
            <a:noAutofit/>
          </a:bodyPr>
          <a:lstStyle/>
          <a:p>
            <a:pPr algn="l"/>
            <a:r>
              <a:rPr lang="en-US" sz="2800" b="1" dirty="0">
                <a:solidFill>
                  <a:schemeClr val="tx1"/>
                </a:solidFill>
                <a:latin typeface="Times New Roman" pitchFamily="18" charset="0"/>
                <a:cs typeface="Times New Roman" pitchFamily="18" charset="0"/>
              </a:rPr>
              <a:t>Chemicals :</a:t>
            </a:r>
          </a:p>
          <a:p>
            <a:pPr algn="l"/>
            <a:r>
              <a:rPr lang="en-US" sz="2000" dirty="0" err="1">
                <a:solidFill>
                  <a:schemeClr val="tx1"/>
                </a:solidFill>
                <a:latin typeface="Times New Roman" pitchFamily="18" charset="0"/>
                <a:cs typeface="Times New Roman" pitchFamily="18" charset="0"/>
              </a:rPr>
              <a:t>Aspergillus</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niger</a:t>
            </a:r>
            <a:r>
              <a:rPr lang="en-US" sz="2000" dirty="0">
                <a:solidFill>
                  <a:schemeClr val="tx1"/>
                </a:solidFill>
                <a:latin typeface="Times New Roman" pitchFamily="18" charset="0"/>
                <a:cs typeface="Times New Roman" pitchFamily="18" charset="0"/>
              </a:rPr>
              <a:t> (fungus) – Citric acid</a:t>
            </a:r>
          </a:p>
          <a:p>
            <a:pPr algn="l"/>
            <a:r>
              <a:rPr lang="en-US" sz="2000" dirty="0" err="1">
                <a:solidFill>
                  <a:schemeClr val="tx1"/>
                </a:solidFill>
                <a:latin typeface="Times New Roman" pitchFamily="18" charset="0"/>
                <a:cs typeface="Times New Roman" pitchFamily="18" charset="0"/>
              </a:rPr>
              <a:t>Acetobacter</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aceti</a:t>
            </a:r>
            <a:r>
              <a:rPr lang="en-US" sz="2000" dirty="0">
                <a:solidFill>
                  <a:schemeClr val="tx1"/>
                </a:solidFill>
                <a:latin typeface="Times New Roman" pitchFamily="18" charset="0"/>
                <a:cs typeface="Times New Roman" pitchFamily="18" charset="0"/>
              </a:rPr>
              <a:t> (bacterium) – Acetic acid</a:t>
            </a:r>
          </a:p>
          <a:p>
            <a:pPr algn="l"/>
            <a:r>
              <a:rPr lang="en-US" sz="2000" dirty="0">
                <a:solidFill>
                  <a:schemeClr val="tx1"/>
                </a:solidFill>
                <a:latin typeface="Times New Roman" pitchFamily="18" charset="0"/>
                <a:cs typeface="Times New Roman" pitchFamily="18" charset="0"/>
              </a:rPr>
              <a:t>Clostridium </a:t>
            </a:r>
            <a:r>
              <a:rPr lang="en-US" sz="2000" dirty="0" err="1">
                <a:solidFill>
                  <a:schemeClr val="tx1"/>
                </a:solidFill>
                <a:latin typeface="Times New Roman" pitchFamily="18" charset="0"/>
                <a:cs typeface="Times New Roman" pitchFamily="18" charset="0"/>
              </a:rPr>
              <a:t>butylicum</a:t>
            </a:r>
            <a:r>
              <a:rPr lang="en-US" sz="2000" dirty="0">
                <a:solidFill>
                  <a:schemeClr val="tx1"/>
                </a:solidFill>
                <a:latin typeface="Times New Roman" pitchFamily="18" charset="0"/>
                <a:cs typeface="Times New Roman" pitchFamily="18" charset="0"/>
              </a:rPr>
              <a:t> (bacterium) – Butyric acid</a:t>
            </a:r>
          </a:p>
          <a:p>
            <a:pPr algn="l"/>
            <a:r>
              <a:rPr lang="en-US" sz="2000" dirty="0">
                <a:solidFill>
                  <a:schemeClr val="tx1"/>
                </a:solidFill>
                <a:latin typeface="Times New Roman" pitchFamily="18" charset="0"/>
                <a:cs typeface="Times New Roman" pitchFamily="18" charset="0"/>
              </a:rPr>
              <a:t>Lactobacillus (bacterium) – Lactic acid</a:t>
            </a:r>
          </a:p>
          <a:p>
            <a:pPr algn="l"/>
            <a:r>
              <a:rPr lang="en-US" sz="2000" dirty="0" err="1">
                <a:solidFill>
                  <a:schemeClr val="tx1"/>
                </a:solidFill>
                <a:latin typeface="Times New Roman" pitchFamily="18" charset="0"/>
                <a:cs typeface="Times New Roman" pitchFamily="18" charset="0"/>
              </a:rPr>
              <a:t>Saccharomyces</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cerevisiae</a:t>
            </a:r>
            <a:r>
              <a:rPr lang="en-US" sz="2000" dirty="0">
                <a:solidFill>
                  <a:schemeClr val="tx1"/>
                </a:solidFill>
                <a:latin typeface="Times New Roman" pitchFamily="18" charset="0"/>
                <a:cs typeface="Times New Roman" pitchFamily="18" charset="0"/>
              </a:rPr>
              <a:t> – Ethanol</a:t>
            </a:r>
          </a:p>
          <a:p>
            <a:pPr algn="l"/>
            <a:r>
              <a:rPr lang="en-US" sz="2800" b="1" dirty="0">
                <a:solidFill>
                  <a:schemeClr val="tx1"/>
                </a:solidFill>
                <a:latin typeface="Times New Roman" pitchFamily="18" charset="0"/>
                <a:cs typeface="Times New Roman" pitchFamily="18" charset="0"/>
              </a:rPr>
              <a:t>Enzymes:</a:t>
            </a:r>
          </a:p>
          <a:p>
            <a:pPr algn="l"/>
            <a:r>
              <a:rPr lang="en-US" sz="2000" dirty="0">
                <a:solidFill>
                  <a:schemeClr val="tx1"/>
                </a:solidFill>
                <a:latin typeface="Times New Roman" pitchFamily="18" charset="0"/>
                <a:cs typeface="Times New Roman" pitchFamily="18" charset="0"/>
              </a:rPr>
              <a:t>Lipase – used in laundry detergents</a:t>
            </a:r>
          </a:p>
          <a:p>
            <a:pPr algn="l"/>
            <a:r>
              <a:rPr lang="en-US" sz="2000" dirty="0" err="1">
                <a:solidFill>
                  <a:schemeClr val="tx1"/>
                </a:solidFill>
                <a:latin typeface="Times New Roman" pitchFamily="18" charset="0"/>
                <a:cs typeface="Times New Roman" pitchFamily="18" charset="0"/>
              </a:rPr>
              <a:t>Pectinase</a:t>
            </a:r>
            <a:r>
              <a:rPr lang="en-US" sz="2000" dirty="0">
                <a:solidFill>
                  <a:schemeClr val="tx1"/>
                </a:solidFill>
                <a:latin typeface="Times New Roman" pitchFamily="18" charset="0"/>
                <a:cs typeface="Times New Roman" pitchFamily="18" charset="0"/>
              </a:rPr>
              <a:t> and protease – used in bottled juices</a:t>
            </a:r>
          </a:p>
          <a:p>
            <a:pPr algn="l"/>
            <a:r>
              <a:rPr lang="en-US" sz="2000" dirty="0">
                <a:solidFill>
                  <a:schemeClr val="tx1"/>
                </a:solidFill>
                <a:latin typeface="Times New Roman" pitchFamily="18" charset="0"/>
                <a:cs typeface="Times New Roman" pitchFamily="18" charset="0"/>
              </a:rPr>
              <a:t>Streptokinase (Streptococcus bacterium) – used as clot buster (to remove clots)</a:t>
            </a:r>
          </a:p>
          <a:p>
            <a:pPr algn="l"/>
            <a:endParaRPr lang="en-US" sz="2000" dirty="0">
              <a:solidFill>
                <a:schemeClr val="tx1"/>
              </a:solidFill>
              <a:latin typeface="Times New Roman" pitchFamily="18" charset="0"/>
              <a:cs typeface="Times New Roman" pitchFamily="18" charset="0"/>
            </a:endParaRPr>
          </a:p>
        </p:txBody>
      </p:sp>
      <p:sp>
        <p:nvSpPr>
          <p:cNvPr id="10242" name="AutoShape 2" descr="Xylem versus Phloem | BioNinja"/>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EC0E01DD-21BC-4700-9012-C50986C1FEBF}"/>
              </a:ext>
            </a:extLst>
          </p:cNvPr>
          <p:cNvSpPr txBox="1"/>
          <p:nvPr/>
        </p:nvSpPr>
        <p:spPr>
          <a:xfrm>
            <a:off x="609599" y="572869"/>
            <a:ext cx="10668001" cy="830997"/>
          </a:xfrm>
          <a:prstGeom prst="rect">
            <a:avLst/>
          </a:prstGeom>
          <a:noFill/>
        </p:spPr>
        <p:txBody>
          <a:bodyPr wrap="square">
            <a:spAutoFit/>
          </a:bodyPr>
          <a:lstStyle/>
          <a:p>
            <a:pPr algn="l"/>
            <a:r>
              <a:rPr lang="en-US" sz="2400" b="1" dirty="0">
                <a:solidFill>
                  <a:schemeClr val="tx1"/>
                </a:solidFill>
                <a:latin typeface="Times New Roman" pitchFamily="18" charset="0"/>
                <a:cs typeface="Times New Roman" pitchFamily="18" charset="0"/>
              </a:rPr>
              <a:t>c. Chemical, Organic acids </a:t>
            </a:r>
            <a:r>
              <a:rPr lang="en-US" sz="2400" dirty="0">
                <a:solidFill>
                  <a:schemeClr val="tx1"/>
                </a:solidFill>
                <a:latin typeface="Times New Roman" pitchFamily="18" charset="0"/>
                <a:cs typeface="Times New Roman" pitchFamily="18" charset="0"/>
              </a:rPr>
              <a:t>, Enzymes and other Bioactive Molecules are commercially produced by microbes.</a:t>
            </a:r>
          </a:p>
        </p:txBody>
      </p:sp>
      <p:pic>
        <p:nvPicPr>
          <p:cNvPr id="4098" name="Picture 2" descr="Examples of chemicals produced by microbial fermentation of crude... |  Download Scientific Diagram">
            <a:extLst>
              <a:ext uri="{FF2B5EF4-FFF2-40B4-BE49-F238E27FC236}">
                <a16:creationId xmlns:a16="http://schemas.microsoft.com/office/drawing/2014/main" id="{C14C58FF-9142-4F0C-BF00-67F27A1081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599" y="1166812"/>
            <a:ext cx="5715000" cy="5286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0" y="304801"/>
            <a:ext cx="7772400" cy="1470025"/>
          </a:xfrm>
        </p:spPr>
        <p:txBody>
          <a:bodyPr>
            <a:normAutofit/>
          </a:bodyPr>
          <a:lstStyle/>
          <a:p>
            <a:r>
              <a:rPr lang="en-US" b="1" dirty="0">
                <a:solidFill>
                  <a:srgbClr val="C00000"/>
                </a:solidFill>
                <a:latin typeface="Times New Roman" pitchFamily="18" charset="0"/>
                <a:cs typeface="Times New Roman" pitchFamily="18" charset="0"/>
              </a:rPr>
              <a:t>Microbes in Sewage Treatment</a:t>
            </a:r>
            <a:br>
              <a:rPr lang="en-US" dirty="0">
                <a:solidFill>
                  <a:srgbClr val="C00000"/>
                </a:solidFill>
                <a:latin typeface="Times New Roman" pitchFamily="18" charset="0"/>
                <a:cs typeface="Times New Roman" pitchFamily="18" charset="0"/>
              </a:rPr>
            </a:br>
            <a:endParaRPr lang="en-US" b="1" u="sng" dirty="0">
              <a:solidFill>
                <a:srgbClr val="C00000"/>
              </a:solidFill>
              <a:latin typeface="Times New Roman" pitchFamily="18" charset="0"/>
              <a:cs typeface="Times New Roman" pitchFamily="18" charset="0"/>
            </a:endParaRPr>
          </a:p>
        </p:txBody>
      </p:sp>
      <p:sp>
        <p:nvSpPr>
          <p:cNvPr id="3" name="Subtitle 2"/>
          <p:cNvSpPr>
            <a:spLocks noGrp="1"/>
          </p:cNvSpPr>
          <p:nvPr>
            <p:ph type="subTitle" idx="1"/>
          </p:nvPr>
        </p:nvSpPr>
        <p:spPr>
          <a:xfrm>
            <a:off x="609600" y="1219200"/>
            <a:ext cx="11277600" cy="4114800"/>
          </a:xfrm>
        </p:spPr>
        <p:txBody>
          <a:bodyPr>
            <a:noAutofit/>
          </a:bodyPr>
          <a:lstStyle/>
          <a:p>
            <a:pPr algn="just"/>
            <a:r>
              <a:rPr lang="en-US" sz="2400" b="1" dirty="0">
                <a:solidFill>
                  <a:schemeClr val="tx1"/>
                </a:solidFill>
                <a:latin typeface="Times New Roman" pitchFamily="18" charset="0"/>
                <a:cs typeface="Times New Roman" pitchFamily="18" charset="0"/>
              </a:rPr>
              <a:t>Microbes in Sewage Treatment</a:t>
            </a:r>
            <a:endParaRPr lang="en-US" sz="2400" dirty="0">
              <a:solidFill>
                <a:schemeClr val="tx1"/>
              </a:solidFill>
              <a:latin typeface="Times New Roman" pitchFamily="18" charset="0"/>
              <a:cs typeface="Times New Roman" pitchFamily="18" charset="0"/>
            </a:endParaRPr>
          </a:p>
          <a:p>
            <a:pPr marL="342900" indent="-342900" algn="just">
              <a:buFont typeface="Wingdings" panose="05000000000000000000" pitchFamily="2" charset="2"/>
              <a:buChar char="§"/>
            </a:pPr>
            <a:r>
              <a:rPr lang="en-US" sz="2400" dirty="0">
                <a:solidFill>
                  <a:schemeClr val="tx1"/>
                </a:solidFill>
                <a:latin typeface="Times New Roman" pitchFamily="18" charset="0"/>
                <a:cs typeface="Times New Roman" pitchFamily="18" charset="0"/>
              </a:rPr>
              <a:t>Municipal waste water (sewage) contains large amount of organic matter and microbes which are pathogenic and cannot be discharged into natural water bodies like rivers and streams.</a:t>
            </a:r>
          </a:p>
          <a:p>
            <a:pPr marL="342900" indent="-342900" algn="just">
              <a:buFont typeface="Wingdings" panose="05000000000000000000" pitchFamily="2" charset="2"/>
              <a:buChar char="§"/>
            </a:pPr>
            <a:r>
              <a:rPr lang="en-US" sz="2400" dirty="0">
                <a:solidFill>
                  <a:schemeClr val="tx1"/>
                </a:solidFill>
                <a:latin typeface="Times New Roman" pitchFamily="18" charset="0"/>
                <a:cs typeface="Times New Roman" pitchFamily="18" charset="0"/>
              </a:rPr>
              <a:t>Sewage is treated in sewage treatment plant to make it less polluting by using heterotrophic microbes naturally present in sewage. Sewage treatment is done in two stages-</a:t>
            </a:r>
          </a:p>
          <a:p>
            <a:pPr marL="342900" indent="-342900" algn="just">
              <a:buFont typeface="Wingdings" panose="05000000000000000000" pitchFamily="2" charset="2"/>
              <a:buChar char="§"/>
            </a:pPr>
            <a:r>
              <a:rPr lang="en-US" sz="2400" dirty="0">
                <a:solidFill>
                  <a:schemeClr val="tx1"/>
                </a:solidFill>
                <a:latin typeface="Times New Roman" pitchFamily="18" charset="0"/>
                <a:cs typeface="Times New Roman" pitchFamily="18" charset="0"/>
              </a:rPr>
              <a:t>In primary treatment, floating debris is removed by sequential filtration. Grit (soil and small pebbles) are removed by sedimentation.</a:t>
            </a:r>
          </a:p>
          <a:p>
            <a:pPr marL="342900" indent="-342900" algn="just">
              <a:buFont typeface="Wingdings" panose="05000000000000000000" pitchFamily="2" charset="2"/>
              <a:buChar char="§"/>
            </a:pPr>
            <a:r>
              <a:rPr lang="en-US" sz="2400" dirty="0">
                <a:solidFill>
                  <a:schemeClr val="tx1"/>
                </a:solidFill>
                <a:latin typeface="Times New Roman" pitchFamily="18" charset="0"/>
                <a:cs typeface="Times New Roman" pitchFamily="18" charset="0"/>
              </a:rPr>
              <a:t>Secondary treatment or biological treatment involves passing of primary effluents in large aeration tank to help the growth of aerobic microbes into </a:t>
            </a:r>
            <a:r>
              <a:rPr lang="en-US" sz="2400" dirty="0" err="1">
                <a:solidFill>
                  <a:schemeClr val="tx1"/>
                </a:solidFill>
                <a:latin typeface="Times New Roman" pitchFamily="18" charset="0"/>
                <a:cs typeface="Times New Roman" pitchFamily="18" charset="0"/>
              </a:rPr>
              <a:t>flocs</a:t>
            </a:r>
            <a:r>
              <a:rPr lang="en-US" sz="2400" dirty="0">
                <a:solidFill>
                  <a:schemeClr val="tx1"/>
                </a:solidFill>
                <a:latin typeface="Times New Roman" pitchFamily="18" charset="0"/>
                <a:cs typeface="Times New Roman" pitchFamily="18" charset="0"/>
              </a:rPr>
              <a:t> (masses of bacteria associated with fungal filaments to form mesh like structures). These microbes increase the consumption of organic wastes and decrease the BOD (biological oxygen demand)of the effluents</a:t>
            </a:r>
          </a:p>
          <a:p>
            <a:pPr algn="just"/>
            <a:endParaRPr lang="en-US" sz="2400" dirty="0">
              <a:solidFill>
                <a:schemeClr val="tx1"/>
              </a:solidFill>
              <a:latin typeface="Times New Roman" pitchFamily="18" charset="0"/>
              <a:cs typeface="Times New Roman" pitchFamily="18" charset="0"/>
            </a:endParaRPr>
          </a:p>
        </p:txBody>
      </p:sp>
      <p:sp>
        <p:nvSpPr>
          <p:cNvPr id="10242" name="AutoShape 2" descr="Xylem versus Phloem | BioNinja"/>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7B312B4-382C-4813-8F84-45651408A5C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2839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0" y="304801"/>
            <a:ext cx="7772400" cy="1470025"/>
          </a:xfrm>
        </p:spPr>
        <p:txBody>
          <a:bodyPr>
            <a:normAutofit fontScale="90000"/>
          </a:bodyPr>
          <a:lstStyle/>
          <a:p>
            <a:r>
              <a:rPr lang="en-US" b="1" dirty="0">
                <a:solidFill>
                  <a:srgbClr val="C00000"/>
                </a:solidFill>
                <a:latin typeface="Times New Roman" pitchFamily="18" charset="0"/>
                <a:cs typeface="Times New Roman" pitchFamily="18" charset="0"/>
              </a:rPr>
              <a:t>Microbes in Production of Biogas</a:t>
            </a:r>
            <a:br>
              <a:rPr lang="en-US" dirty="0">
                <a:solidFill>
                  <a:srgbClr val="C00000"/>
                </a:solidFill>
                <a:latin typeface="Times New Roman" pitchFamily="18" charset="0"/>
                <a:cs typeface="Times New Roman" pitchFamily="18" charset="0"/>
              </a:rPr>
            </a:br>
            <a:endParaRPr lang="en-US" b="1" u="sng" dirty="0">
              <a:solidFill>
                <a:srgbClr val="C00000"/>
              </a:solidFill>
              <a:latin typeface="Times New Roman" pitchFamily="18" charset="0"/>
              <a:cs typeface="Times New Roman" pitchFamily="18" charset="0"/>
            </a:endParaRPr>
          </a:p>
        </p:txBody>
      </p:sp>
      <p:sp>
        <p:nvSpPr>
          <p:cNvPr id="3" name="Subtitle 2"/>
          <p:cNvSpPr>
            <a:spLocks noGrp="1"/>
          </p:cNvSpPr>
          <p:nvPr>
            <p:ph type="subTitle" idx="1"/>
          </p:nvPr>
        </p:nvSpPr>
        <p:spPr>
          <a:xfrm>
            <a:off x="609600" y="1981200"/>
            <a:ext cx="11430000" cy="4114800"/>
          </a:xfrm>
        </p:spPr>
        <p:txBody>
          <a:bodyPr>
            <a:noAutofit/>
          </a:bodyPr>
          <a:lstStyle/>
          <a:p>
            <a:pPr algn="l"/>
            <a:r>
              <a:rPr lang="en-US" sz="2800" b="1" dirty="0">
                <a:solidFill>
                  <a:schemeClr val="tx1"/>
                </a:solidFill>
                <a:latin typeface="Times New Roman" pitchFamily="18" charset="0"/>
                <a:cs typeface="Times New Roman" pitchFamily="18" charset="0"/>
              </a:rPr>
              <a:t>Microbes in Production of Biogas</a:t>
            </a:r>
            <a:endParaRPr lang="en-US" sz="2800" dirty="0">
              <a:solidFill>
                <a:schemeClr val="tx1"/>
              </a:solidFill>
              <a:latin typeface="Times New Roman" pitchFamily="18" charset="0"/>
              <a:cs typeface="Times New Roman" pitchFamily="18" charset="0"/>
            </a:endParaRPr>
          </a:p>
          <a:p>
            <a:pPr algn="l"/>
            <a:r>
              <a:rPr lang="en-US" sz="2800" dirty="0">
                <a:solidFill>
                  <a:schemeClr val="tx1"/>
                </a:solidFill>
                <a:latin typeface="Times New Roman" pitchFamily="18" charset="0"/>
                <a:cs typeface="Times New Roman" pitchFamily="18" charset="0"/>
              </a:rPr>
              <a:t>Biogas is a mixture of gases produced by the microbial activity that can be used as fuel. Certain bacteria that grows </a:t>
            </a:r>
            <a:r>
              <a:rPr lang="en-US" sz="2800" dirty="0" err="1">
                <a:solidFill>
                  <a:schemeClr val="tx1"/>
                </a:solidFill>
                <a:latin typeface="Times New Roman" pitchFamily="18" charset="0"/>
                <a:cs typeface="Times New Roman" pitchFamily="18" charset="0"/>
              </a:rPr>
              <a:t>anaerobically</a:t>
            </a:r>
            <a:r>
              <a:rPr lang="en-US" sz="2800" dirty="0">
                <a:solidFill>
                  <a:schemeClr val="tx1"/>
                </a:solidFill>
                <a:latin typeface="Times New Roman" pitchFamily="18" charset="0"/>
                <a:cs typeface="Times New Roman" pitchFamily="18" charset="0"/>
              </a:rPr>
              <a:t> on cellulosic material produce large amount of methane along with CO2and H2. These bacteria are collectively called </a:t>
            </a:r>
            <a:r>
              <a:rPr lang="en-US" sz="2800" dirty="0" err="1">
                <a:solidFill>
                  <a:schemeClr val="tx1"/>
                </a:solidFill>
                <a:latin typeface="Times New Roman" pitchFamily="18" charset="0"/>
                <a:cs typeface="Times New Roman" pitchFamily="18" charset="0"/>
              </a:rPr>
              <a:t>methanogens</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Methanobacterium</a:t>
            </a:r>
            <a:r>
              <a:rPr lang="en-US" sz="2800" dirty="0">
                <a:solidFill>
                  <a:schemeClr val="tx1"/>
                </a:solidFill>
                <a:latin typeface="Times New Roman" pitchFamily="18" charset="0"/>
                <a:cs typeface="Times New Roman" pitchFamily="18" charset="0"/>
              </a:rPr>
              <a:t>).</a:t>
            </a:r>
          </a:p>
          <a:p>
            <a:pPr algn="l"/>
            <a:endParaRPr lang="en-US" sz="2800" dirty="0">
              <a:solidFill>
                <a:schemeClr val="tx1"/>
              </a:solidFill>
              <a:latin typeface="Times New Roman" pitchFamily="18" charset="0"/>
              <a:cs typeface="Times New Roman" pitchFamily="18" charset="0"/>
            </a:endParaRPr>
          </a:p>
        </p:txBody>
      </p:sp>
      <p:sp>
        <p:nvSpPr>
          <p:cNvPr id="10242" name="AutoShape 2" descr="Xylem versus Phloem | BioNinja"/>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0" y="304801"/>
            <a:ext cx="7772400" cy="1470025"/>
          </a:xfrm>
        </p:spPr>
        <p:txBody>
          <a:bodyPr>
            <a:normAutofit/>
          </a:bodyPr>
          <a:lstStyle/>
          <a:p>
            <a:r>
              <a:rPr lang="en-US" b="1" dirty="0">
                <a:solidFill>
                  <a:srgbClr val="C00000"/>
                </a:solidFill>
                <a:latin typeface="Times New Roman" pitchFamily="18" charset="0"/>
                <a:cs typeface="Times New Roman" pitchFamily="18" charset="0"/>
              </a:rPr>
              <a:t>Biogas Plant </a:t>
            </a:r>
            <a:r>
              <a:rPr lang="en-US" dirty="0">
                <a:solidFill>
                  <a:srgbClr val="C00000"/>
                </a:solidFill>
                <a:latin typeface="Times New Roman" pitchFamily="18" charset="0"/>
                <a:cs typeface="Times New Roman" pitchFamily="18" charset="0"/>
              </a:rPr>
              <a:t> </a:t>
            </a:r>
            <a:endParaRPr lang="en-US" b="1" u="sng" dirty="0">
              <a:solidFill>
                <a:srgbClr val="C00000"/>
              </a:solidFill>
              <a:latin typeface="Times New Roman" pitchFamily="18" charset="0"/>
              <a:cs typeface="Times New Roman" pitchFamily="18" charset="0"/>
            </a:endParaRPr>
          </a:p>
        </p:txBody>
      </p:sp>
      <p:sp>
        <p:nvSpPr>
          <p:cNvPr id="3" name="Subtitle 2"/>
          <p:cNvSpPr>
            <a:spLocks noGrp="1"/>
          </p:cNvSpPr>
          <p:nvPr>
            <p:ph type="subTitle" idx="1"/>
          </p:nvPr>
        </p:nvSpPr>
        <p:spPr>
          <a:xfrm>
            <a:off x="533400" y="1752565"/>
            <a:ext cx="11353800" cy="4114800"/>
          </a:xfrm>
        </p:spPr>
        <p:txBody>
          <a:bodyPr>
            <a:noAutofit/>
          </a:bodyPr>
          <a:lstStyle/>
          <a:p>
            <a:pPr algn="l"/>
            <a:r>
              <a:rPr lang="en-US" sz="2400" b="1" dirty="0">
                <a:solidFill>
                  <a:schemeClr val="tx1"/>
                </a:solidFill>
                <a:latin typeface="Times New Roman" pitchFamily="18" charset="0"/>
                <a:cs typeface="Times New Roman" pitchFamily="18" charset="0"/>
              </a:rPr>
              <a:t>Biogas Plant –</a:t>
            </a:r>
            <a:r>
              <a:rPr lang="en-US" sz="2400" dirty="0">
                <a:solidFill>
                  <a:schemeClr val="tx1"/>
                </a:solidFill>
                <a:latin typeface="Times New Roman" pitchFamily="18" charset="0"/>
                <a:cs typeface="Times New Roman" pitchFamily="18" charset="0"/>
              </a:rPr>
              <a:t> the excreta of cattle (gobar) is rich in methanogens bacteria and is used for generation of biogas also called as gobar gas.</a:t>
            </a:r>
          </a:p>
          <a:p>
            <a:pPr marL="342900" indent="-342900" algn="l">
              <a:buFont typeface="Wingdings" panose="05000000000000000000" pitchFamily="2" charset="2"/>
              <a:buChar char="§"/>
            </a:pPr>
            <a:r>
              <a:rPr lang="en-US" sz="2400" dirty="0">
                <a:solidFill>
                  <a:schemeClr val="tx1"/>
                </a:solidFill>
                <a:latin typeface="Times New Roman" pitchFamily="18" charset="0"/>
                <a:cs typeface="Times New Roman" pitchFamily="18" charset="0"/>
              </a:rPr>
              <a:t>The technology of biogas production was developed in India mainly due to the efforts of Indian Agricultural Research Institute (IARI) and Khadi and Village Industries Commission (KVIC).</a:t>
            </a:r>
          </a:p>
          <a:p>
            <a:pPr marL="342900" indent="-342900" algn="l">
              <a:buFont typeface="Wingdings" panose="05000000000000000000" pitchFamily="2" charset="2"/>
              <a:buChar char="§"/>
            </a:pPr>
            <a:r>
              <a:rPr lang="en-US" sz="2400" dirty="0">
                <a:solidFill>
                  <a:schemeClr val="tx1"/>
                </a:solidFill>
                <a:latin typeface="Times New Roman" pitchFamily="18" charset="0"/>
                <a:cs typeface="Times New Roman" pitchFamily="18" charset="0"/>
              </a:rPr>
              <a:t>Biogas plant consists of a concrete tank in which bio-wastes are collected and slurry of dung is fed.</a:t>
            </a:r>
          </a:p>
          <a:p>
            <a:pPr marL="342900" indent="-342900" algn="l">
              <a:buFont typeface="Wingdings" panose="05000000000000000000" pitchFamily="2" charset="2"/>
              <a:buChar char="§"/>
            </a:pPr>
            <a:r>
              <a:rPr lang="en-US" sz="2400" dirty="0">
                <a:solidFill>
                  <a:schemeClr val="tx1"/>
                </a:solidFill>
                <a:latin typeface="Times New Roman" pitchFamily="18" charset="0"/>
                <a:cs typeface="Times New Roman" pitchFamily="18" charset="0"/>
              </a:rPr>
              <a:t>A floating cover is placed over digester that moves upward when gas is produced. The gas produced is removed and supplied through an outlet pipe for consumption.</a:t>
            </a:r>
          </a:p>
          <a:p>
            <a:pPr algn="l"/>
            <a:br>
              <a:rPr lang="en-US" sz="2400" dirty="0">
                <a:solidFill>
                  <a:schemeClr val="tx1"/>
                </a:solidFill>
                <a:latin typeface="Times New Roman" pitchFamily="18" charset="0"/>
                <a:cs typeface="Times New Roman" pitchFamily="18" charset="0"/>
              </a:rPr>
            </a:br>
            <a:endParaRPr lang="en-US" sz="2400" dirty="0">
              <a:solidFill>
                <a:schemeClr val="tx1"/>
              </a:solidFill>
              <a:latin typeface="Times New Roman" pitchFamily="18" charset="0"/>
              <a:cs typeface="Times New Roman" pitchFamily="18" charset="0"/>
            </a:endParaRPr>
          </a:p>
        </p:txBody>
      </p:sp>
      <p:sp>
        <p:nvSpPr>
          <p:cNvPr id="10242" name="AutoShape 2" descr="Xylem versus Phloem | BioNinja"/>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bhupender\Videos\00001046.jpg"/>
          <p:cNvPicPr>
            <a:picLocks noChangeAspect="1" noChangeArrowheads="1"/>
          </p:cNvPicPr>
          <p:nvPr/>
        </p:nvPicPr>
        <p:blipFill>
          <a:blip r:embed="rId2"/>
          <a:srcRect/>
          <a:stretch>
            <a:fillRect/>
          </a:stretch>
        </p:blipFill>
        <p:spPr bwMode="auto">
          <a:xfrm>
            <a:off x="2982664" y="1752600"/>
            <a:ext cx="6226671" cy="43434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0" y="304801"/>
            <a:ext cx="7772400" cy="1470025"/>
          </a:xfrm>
        </p:spPr>
        <p:txBody>
          <a:bodyPr>
            <a:normAutofit/>
          </a:bodyPr>
          <a:lstStyle/>
          <a:p>
            <a:r>
              <a:rPr lang="en-US" b="1" dirty="0">
                <a:solidFill>
                  <a:srgbClr val="C00000"/>
                </a:solidFill>
                <a:latin typeface="Times New Roman" pitchFamily="18" charset="0"/>
                <a:cs typeface="Times New Roman" pitchFamily="18" charset="0"/>
              </a:rPr>
              <a:t>Microbes as </a:t>
            </a:r>
            <a:r>
              <a:rPr lang="en-US" b="1" dirty="0" err="1">
                <a:solidFill>
                  <a:srgbClr val="C00000"/>
                </a:solidFill>
                <a:latin typeface="Times New Roman" pitchFamily="18" charset="0"/>
                <a:cs typeface="Times New Roman" pitchFamily="18" charset="0"/>
              </a:rPr>
              <a:t>Biocontrol</a:t>
            </a:r>
            <a:r>
              <a:rPr lang="en-US" b="1" dirty="0">
                <a:solidFill>
                  <a:srgbClr val="C00000"/>
                </a:solidFill>
                <a:latin typeface="Times New Roman" pitchFamily="18" charset="0"/>
                <a:cs typeface="Times New Roman" pitchFamily="18" charset="0"/>
              </a:rPr>
              <a:t> agent</a:t>
            </a:r>
            <a:br>
              <a:rPr lang="en-US" dirty="0">
                <a:solidFill>
                  <a:srgbClr val="C00000"/>
                </a:solidFill>
                <a:latin typeface="Times New Roman" pitchFamily="18" charset="0"/>
                <a:cs typeface="Times New Roman" pitchFamily="18" charset="0"/>
              </a:rPr>
            </a:br>
            <a:endParaRPr lang="en-US" b="1" u="sng" dirty="0">
              <a:solidFill>
                <a:srgbClr val="C00000"/>
              </a:solidFill>
              <a:latin typeface="Times New Roman" pitchFamily="18" charset="0"/>
              <a:cs typeface="Times New Roman" pitchFamily="18" charset="0"/>
            </a:endParaRPr>
          </a:p>
        </p:txBody>
      </p:sp>
      <p:sp>
        <p:nvSpPr>
          <p:cNvPr id="3" name="Subtitle 2"/>
          <p:cNvSpPr>
            <a:spLocks noGrp="1"/>
          </p:cNvSpPr>
          <p:nvPr>
            <p:ph type="subTitle" idx="1"/>
          </p:nvPr>
        </p:nvSpPr>
        <p:spPr>
          <a:xfrm>
            <a:off x="457200" y="990600"/>
            <a:ext cx="11506200" cy="4114800"/>
          </a:xfrm>
        </p:spPr>
        <p:txBody>
          <a:bodyPr>
            <a:noAutofit/>
          </a:bodyPr>
          <a:lstStyle/>
          <a:p>
            <a:pPr algn="l"/>
            <a:r>
              <a:rPr lang="en-US" sz="2400" b="1" dirty="0">
                <a:solidFill>
                  <a:schemeClr val="tx1"/>
                </a:solidFill>
                <a:latin typeface="Times New Roman" pitchFamily="18" charset="0"/>
                <a:cs typeface="Times New Roman" pitchFamily="18" charset="0"/>
              </a:rPr>
              <a:t>Microbes as Biocontrol agent</a:t>
            </a:r>
            <a:endParaRPr lang="en-US" sz="2400" dirty="0">
              <a:solidFill>
                <a:schemeClr val="tx1"/>
              </a:solidFill>
              <a:latin typeface="Times New Roman" pitchFamily="18" charset="0"/>
              <a:cs typeface="Times New Roman" pitchFamily="18" charset="0"/>
            </a:endParaRPr>
          </a:p>
          <a:p>
            <a:pPr marL="342900" indent="-342900" algn="l">
              <a:buFont typeface="Wingdings" panose="05000000000000000000" pitchFamily="2" charset="2"/>
              <a:buChar char="§"/>
            </a:pPr>
            <a:r>
              <a:rPr lang="en-US" sz="2400" dirty="0">
                <a:solidFill>
                  <a:schemeClr val="tx1"/>
                </a:solidFill>
                <a:latin typeface="Times New Roman" pitchFamily="18" charset="0"/>
                <a:cs typeface="Times New Roman" pitchFamily="18" charset="0"/>
              </a:rPr>
              <a:t>Biocontrol means use of biochemical method for controlling plant disease and pests. The chemical used as pesticides and insecticides are harmful to human beings and animals.</a:t>
            </a:r>
          </a:p>
          <a:p>
            <a:pPr marL="342900" indent="-342900" algn="l">
              <a:buFont typeface="Wingdings" panose="05000000000000000000" pitchFamily="2" charset="2"/>
              <a:buChar char="§"/>
            </a:pPr>
            <a:r>
              <a:rPr lang="en-US" sz="2400" dirty="0">
                <a:solidFill>
                  <a:schemeClr val="tx1"/>
                </a:solidFill>
                <a:latin typeface="Times New Roman" pitchFamily="18" charset="0"/>
                <a:cs typeface="Times New Roman" pitchFamily="18" charset="0"/>
              </a:rPr>
              <a:t>Biological control of pests and disease is a method of controlling pest on natural prediction rather than chemicals. The organic farmer creates a system where the pests are not eradicated but kept at manageable level by complex system of check and balance within the living and vibrant ecosystem. For example, the Ladybird and Dragonflies are used to get rid of aphids and mosquitoes respectively. On brassicas and fruit tree, to control butterfly caterpillars bacteria Bacillus thuringiensis is used.</a:t>
            </a:r>
          </a:p>
          <a:p>
            <a:pPr algn="l"/>
            <a:br>
              <a:rPr lang="en-US" sz="2400" dirty="0">
                <a:solidFill>
                  <a:schemeClr val="tx1"/>
                </a:solidFill>
                <a:latin typeface="Times New Roman" pitchFamily="18" charset="0"/>
                <a:cs typeface="Times New Roman" pitchFamily="18" charset="0"/>
              </a:rPr>
            </a:br>
            <a:endParaRPr lang="en-US" sz="2400" dirty="0">
              <a:solidFill>
                <a:schemeClr val="tx1"/>
              </a:solidFill>
              <a:latin typeface="Times New Roman" pitchFamily="18" charset="0"/>
              <a:cs typeface="Times New Roman" pitchFamily="18" charset="0"/>
            </a:endParaRPr>
          </a:p>
        </p:txBody>
      </p:sp>
      <p:sp>
        <p:nvSpPr>
          <p:cNvPr id="10242" name="AutoShape 2" descr="Xylem versus Phloem | BioNinja"/>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0" y="304801"/>
            <a:ext cx="7772400" cy="1470025"/>
          </a:xfrm>
        </p:spPr>
        <p:txBody>
          <a:bodyPr>
            <a:normAutofit/>
          </a:bodyPr>
          <a:lstStyle/>
          <a:p>
            <a:r>
              <a:rPr lang="en-US" b="1" dirty="0">
                <a:solidFill>
                  <a:srgbClr val="C00000"/>
                </a:solidFill>
                <a:latin typeface="Times New Roman" pitchFamily="18" charset="0"/>
                <a:cs typeface="Times New Roman" pitchFamily="18" charset="0"/>
              </a:rPr>
              <a:t>Microbes as </a:t>
            </a:r>
            <a:r>
              <a:rPr lang="en-US" b="1" dirty="0" err="1">
                <a:solidFill>
                  <a:srgbClr val="C00000"/>
                </a:solidFill>
                <a:latin typeface="Times New Roman" pitchFamily="18" charset="0"/>
                <a:cs typeface="Times New Roman" pitchFamily="18" charset="0"/>
              </a:rPr>
              <a:t>Biocontrol</a:t>
            </a:r>
            <a:r>
              <a:rPr lang="en-US" b="1" dirty="0">
                <a:solidFill>
                  <a:srgbClr val="C00000"/>
                </a:solidFill>
                <a:latin typeface="Times New Roman" pitchFamily="18" charset="0"/>
                <a:cs typeface="Times New Roman" pitchFamily="18" charset="0"/>
              </a:rPr>
              <a:t> agent</a:t>
            </a:r>
            <a:br>
              <a:rPr lang="en-US" dirty="0">
                <a:solidFill>
                  <a:srgbClr val="C00000"/>
                </a:solidFill>
                <a:latin typeface="Times New Roman" pitchFamily="18" charset="0"/>
                <a:cs typeface="Times New Roman" pitchFamily="18" charset="0"/>
              </a:rPr>
            </a:br>
            <a:endParaRPr lang="en-US" b="1" u="sng" dirty="0">
              <a:solidFill>
                <a:srgbClr val="C00000"/>
              </a:solidFill>
              <a:latin typeface="Times New Roman" pitchFamily="18" charset="0"/>
              <a:cs typeface="Times New Roman" pitchFamily="18" charset="0"/>
            </a:endParaRPr>
          </a:p>
        </p:txBody>
      </p:sp>
      <p:sp>
        <p:nvSpPr>
          <p:cNvPr id="3" name="Subtitle 2"/>
          <p:cNvSpPr>
            <a:spLocks noGrp="1"/>
          </p:cNvSpPr>
          <p:nvPr>
            <p:ph type="subTitle" idx="1"/>
          </p:nvPr>
        </p:nvSpPr>
        <p:spPr>
          <a:xfrm>
            <a:off x="457200" y="990600"/>
            <a:ext cx="11506200" cy="4114800"/>
          </a:xfrm>
        </p:spPr>
        <p:txBody>
          <a:bodyPr>
            <a:noAutofit/>
          </a:bodyPr>
          <a:lstStyle/>
          <a:p>
            <a:pPr algn="l"/>
            <a:r>
              <a:rPr lang="en-US" sz="2400" b="1" dirty="0">
                <a:solidFill>
                  <a:schemeClr val="tx1"/>
                </a:solidFill>
                <a:latin typeface="Times New Roman" pitchFamily="18" charset="0"/>
                <a:cs typeface="Times New Roman" pitchFamily="18" charset="0"/>
              </a:rPr>
              <a:t>Microbes as Biocontrol agent</a:t>
            </a:r>
            <a:endParaRPr lang="en-US" sz="2400" dirty="0">
              <a:solidFill>
                <a:schemeClr val="tx1"/>
              </a:solidFill>
              <a:latin typeface="Times New Roman" pitchFamily="18" charset="0"/>
              <a:cs typeface="Times New Roman" pitchFamily="18" charset="0"/>
            </a:endParaRPr>
          </a:p>
          <a:p>
            <a:pPr marL="342900" indent="-342900" algn="l">
              <a:buFont typeface="Wingdings" panose="05000000000000000000" pitchFamily="2" charset="2"/>
              <a:buChar char="§"/>
            </a:pPr>
            <a:r>
              <a:rPr lang="en-US" sz="2400" dirty="0">
                <a:solidFill>
                  <a:schemeClr val="tx1"/>
                </a:solidFill>
                <a:latin typeface="Times New Roman" pitchFamily="18" charset="0"/>
                <a:cs typeface="Times New Roman" pitchFamily="18" charset="0"/>
              </a:rPr>
              <a:t>Biological control developed for use in the treatment of plant disease is the fungus Trichoderma. Trichoderma are free-living fungi that are very common in the root systems that control several plant pathogens.</a:t>
            </a:r>
          </a:p>
          <a:p>
            <a:pPr marL="342900" indent="-342900" algn="l">
              <a:buFont typeface="Wingdings" panose="05000000000000000000" pitchFamily="2" charset="2"/>
              <a:buChar char="§"/>
            </a:pPr>
            <a:r>
              <a:rPr lang="en-US" sz="2400" dirty="0">
                <a:solidFill>
                  <a:schemeClr val="tx1"/>
                </a:solidFill>
                <a:latin typeface="Times New Roman" pitchFamily="18" charset="0"/>
                <a:cs typeface="Times New Roman" pitchFamily="18" charset="0"/>
              </a:rPr>
              <a:t>Baculoviruses are pathogens that attack insects and other arthropods. The majority of baculoviruses used as biological control agents are in the genus Nucleopolyhedrovirus. These viruses are excellent candidates for species-specific, narrow spectrum insecticidal applications.</a:t>
            </a:r>
          </a:p>
          <a:p>
            <a:pPr algn="l"/>
            <a:br>
              <a:rPr lang="en-US" sz="2400" dirty="0">
                <a:solidFill>
                  <a:schemeClr val="tx1"/>
                </a:solidFill>
                <a:latin typeface="Times New Roman" pitchFamily="18" charset="0"/>
                <a:cs typeface="Times New Roman" pitchFamily="18" charset="0"/>
              </a:rPr>
            </a:br>
            <a:endParaRPr lang="en-US" sz="2400" dirty="0">
              <a:solidFill>
                <a:schemeClr val="tx1"/>
              </a:solidFill>
              <a:latin typeface="Times New Roman" pitchFamily="18" charset="0"/>
              <a:cs typeface="Times New Roman" pitchFamily="18" charset="0"/>
            </a:endParaRPr>
          </a:p>
        </p:txBody>
      </p:sp>
      <p:sp>
        <p:nvSpPr>
          <p:cNvPr id="10242" name="AutoShape 2" descr="Xylem versus Phloem | BioNinja"/>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4161758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0" y="304801"/>
            <a:ext cx="7772400" cy="1470025"/>
          </a:xfrm>
        </p:spPr>
        <p:txBody>
          <a:bodyPr>
            <a:normAutofit/>
          </a:bodyPr>
          <a:lstStyle/>
          <a:p>
            <a:r>
              <a:rPr lang="en-US" b="1" dirty="0">
                <a:solidFill>
                  <a:srgbClr val="C00000"/>
                </a:solidFill>
                <a:latin typeface="Times New Roman" pitchFamily="18" charset="0"/>
                <a:cs typeface="Times New Roman" pitchFamily="18" charset="0"/>
              </a:rPr>
              <a:t>Microbes as Bio </a:t>
            </a:r>
            <a:r>
              <a:rPr lang="en-US" b="1" dirty="0" err="1">
                <a:solidFill>
                  <a:srgbClr val="C00000"/>
                </a:solidFill>
                <a:latin typeface="Times New Roman" pitchFamily="18" charset="0"/>
                <a:cs typeface="Times New Roman" pitchFamily="18" charset="0"/>
              </a:rPr>
              <a:t>fertilisers</a:t>
            </a:r>
            <a:br>
              <a:rPr lang="en-US" dirty="0">
                <a:solidFill>
                  <a:srgbClr val="C00000"/>
                </a:solidFill>
                <a:latin typeface="Times New Roman" pitchFamily="18" charset="0"/>
                <a:cs typeface="Times New Roman" pitchFamily="18" charset="0"/>
              </a:rPr>
            </a:br>
            <a:endParaRPr lang="en-US" b="1" u="sng" dirty="0">
              <a:solidFill>
                <a:srgbClr val="C00000"/>
              </a:solidFill>
              <a:latin typeface="Times New Roman" pitchFamily="18" charset="0"/>
              <a:cs typeface="Times New Roman" pitchFamily="18" charset="0"/>
            </a:endParaRPr>
          </a:p>
        </p:txBody>
      </p:sp>
      <p:sp>
        <p:nvSpPr>
          <p:cNvPr id="3" name="Subtitle 2"/>
          <p:cNvSpPr>
            <a:spLocks noGrp="1"/>
          </p:cNvSpPr>
          <p:nvPr>
            <p:ph type="subTitle" idx="1"/>
          </p:nvPr>
        </p:nvSpPr>
        <p:spPr>
          <a:xfrm>
            <a:off x="457200" y="1524000"/>
            <a:ext cx="11353800" cy="4114800"/>
          </a:xfrm>
        </p:spPr>
        <p:txBody>
          <a:bodyPr>
            <a:noAutofit/>
          </a:bodyPr>
          <a:lstStyle/>
          <a:p>
            <a:pPr algn="l"/>
            <a:r>
              <a:rPr lang="en-US" sz="2400" b="1" dirty="0">
                <a:solidFill>
                  <a:schemeClr val="tx1"/>
                </a:solidFill>
                <a:latin typeface="Times New Roman" pitchFamily="18" charset="0"/>
                <a:cs typeface="Times New Roman" pitchFamily="18" charset="0"/>
              </a:rPr>
              <a:t>Microbes as Bio </a:t>
            </a:r>
            <a:r>
              <a:rPr lang="en-US" sz="2400" b="1" dirty="0" err="1">
                <a:solidFill>
                  <a:schemeClr val="tx1"/>
                </a:solidFill>
                <a:latin typeface="Times New Roman" pitchFamily="18" charset="0"/>
                <a:cs typeface="Times New Roman" pitchFamily="18" charset="0"/>
              </a:rPr>
              <a:t>fertilisers</a:t>
            </a:r>
            <a:endParaRPr lang="en-US" sz="2400" dirty="0">
              <a:solidFill>
                <a:schemeClr val="tx1"/>
              </a:solidFill>
              <a:latin typeface="Times New Roman" pitchFamily="18" charset="0"/>
              <a:cs typeface="Times New Roman" pitchFamily="18" charset="0"/>
            </a:endParaRPr>
          </a:p>
          <a:p>
            <a:pPr marL="342900" indent="-342900" algn="l">
              <a:buFont typeface="Wingdings" panose="05000000000000000000" pitchFamily="2" charset="2"/>
              <a:buChar char="§"/>
            </a:pPr>
            <a:r>
              <a:rPr lang="en-US" sz="2400" dirty="0">
                <a:solidFill>
                  <a:schemeClr val="tx1"/>
                </a:solidFill>
                <a:latin typeface="Times New Roman" pitchFamily="18" charset="0"/>
                <a:cs typeface="Times New Roman" pitchFamily="18" charset="0"/>
              </a:rPr>
              <a:t>Bio </a:t>
            </a:r>
            <a:r>
              <a:rPr lang="en-US" sz="2400" dirty="0" err="1">
                <a:solidFill>
                  <a:schemeClr val="tx1"/>
                </a:solidFill>
                <a:latin typeface="Times New Roman" pitchFamily="18" charset="0"/>
                <a:cs typeface="Times New Roman" pitchFamily="18" charset="0"/>
              </a:rPr>
              <a:t>fertilisers</a:t>
            </a:r>
            <a:r>
              <a:rPr lang="en-US" sz="2400" dirty="0">
                <a:solidFill>
                  <a:schemeClr val="tx1"/>
                </a:solidFill>
                <a:latin typeface="Times New Roman" pitchFamily="18" charset="0"/>
                <a:cs typeface="Times New Roman" pitchFamily="18" charset="0"/>
              </a:rPr>
              <a:t> are organisms that enrich the nutrient quality of the soil. The main sources includes bacteria, fungi and cyanobacteria.</a:t>
            </a:r>
          </a:p>
          <a:p>
            <a:pPr marL="342900" indent="-342900" algn="l">
              <a:buFont typeface="Wingdings" panose="05000000000000000000" pitchFamily="2" charset="2"/>
              <a:buChar char="§"/>
            </a:pPr>
            <a:r>
              <a:rPr lang="en-US" sz="2400" dirty="0">
                <a:solidFill>
                  <a:schemeClr val="tx1"/>
                </a:solidFill>
                <a:latin typeface="Times New Roman" pitchFamily="18" charset="0"/>
                <a:cs typeface="Times New Roman" pitchFamily="18" charset="0"/>
              </a:rPr>
              <a:t>The root nodule formed by Rhizobium bacteria on root of leguminous plants increase the nitrogen level of soil, necessary for various metabolic processes. Azotobacter and Azospirillum are free living bacteria that live in soil and fix atmospheric nitrogen into organic forms.</a:t>
            </a:r>
          </a:p>
          <a:p>
            <a:pPr algn="l"/>
            <a:endParaRPr lang="en-US" sz="2400" dirty="0">
              <a:solidFill>
                <a:schemeClr val="tx1"/>
              </a:solidFill>
              <a:latin typeface="Times New Roman" pitchFamily="18" charset="0"/>
              <a:cs typeface="Times New Roman" pitchFamily="18" charset="0"/>
            </a:endParaRPr>
          </a:p>
          <a:p>
            <a:pPr algn="l"/>
            <a:br>
              <a:rPr lang="en-US" sz="2400" dirty="0">
                <a:solidFill>
                  <a:schemeClr val="tx1"/>
                </a:solidFill>
                <a:latin typeface="Times New Roman" pitchFamily="18" charset="0"/>
                <a:cs typeface="Times New Roman" pitchFamily="18" charset="0"/>
              </a:rPr>
            </a:br>
            <a:endParaRPr lang="en-US" sz="2400" dirty="0">
              <a:solidFill>
                <a:schemeClr val="tx1"/>
              </a:solidFill>
              <a:latin typeface="Times New Roman" pitchFamily="18" charset="0"/>
              <a:cs typeface="Times New Roman" pitchFamily="18" charset="0"/>
            </a:endParaRPr>
          </a:p>
        </p:txBody>
      </p:sp>
      <p:sp>
        <p:nvSpPr>
          <p:cNvPr id="10242" name="AutoShape 2" descr="Xylem versus Phloem | BioNinja"/>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0" y="304801"/>
            <a:ext cx="7772400" cy="1470025"/>
          </a:xfrm>
        </p:spPr>
        <p:txBody>
          <a:bodyPr>
            <a:normAutofit/>
          </a:bodyPr>
          <a:lstStyle/>
          <a:p>
            <a:r>
              <a:rPr lang="en-US" b="1" dirty="0">
                <a:solidFill>
                  <a:srgbClr val="C00000"/>
                </a:solidFill>
                <a:latin typeface="Times New Roman" pitchFamily="18" charset="0"/>
                <a:cs typeface="Times New Roman" pitchFamily="18" charset="0"/>
              </a:rPr>
              <a:t>Microbes as Bio </a:t>
            </a:r>
            <a:r>
              <a:rPr lang="en-US" b="1" dirty="0" err="1">
                <a:solidFill>
                  <a:srgbClr val="C00000"/>
                </a:solidFill>
                <a:latin typeface="Times New Roman" pitchFamily="18" charset="0"/>
                <a:cs typeface="Times New Roman" pitchFamily="18" charset="0"/>
              </a:rPr>
              <a:t>fertilisers</a:t>
            </a:r>
            <a:br>
              <a:rPr lang="en-US" dirty="0">
                <a:solidFill>
                  <a:srgbClr val="C00000"/>
                </a:solidFill>
                <a:latin typeface="Times New Roman" pitchFamily="18" charset="0"/>
                <a:cs typeface="Times New Roman" pitchFamily="18" charset="0"/>
              </a:rPr>
            </a:br>
            <a:endParaRPr lang="en-US" b="1" u="sng" dirty="0">
              <a:solidFill>
                <a:srgbClr val="C00000"/>
              </a:solidFill>
              <a:latin typeface="Times New Roman" pitchFamily="18" charset="0"/>
              <a:cs typeface="Times New Roman" pitchFamily="18" charset="0"/>
            </a:endParaRPr>
          </a:p>
        </p:txBody>
      </p:sp>
      <p:sp>
        <p:nvSpPr>
          <p:cNvPr id="3" name="Subtitle 2"/>
          <p:cNvSpPr>
            <a:spLocks noGrp="1"/>
          </p:cNvSpPr>
          <p:nvPr>
            <p:ph type="subTitle" idx="1"/>
          </p:nvPr>
        </p:nvSpPr>
        <p:spPr>
          <a:xfrm>
            <a:off x="457200" y="1524000"/>
            <a:ext cx="11353800" cy="4114800"/>
          </a:xfrm>
        </p:spPr>
        <p:txBody>
          <a:bodyPr>
            <a:noAutofit/>
          </a:bodyPr>
          <a:lstStyle/>
          <a:p>
            <a:pPr algn="l"/>
            <a:r>
              <a:rPr lang="en-US" sz="2400" b="1" dirty="0">
                <a:solidFill>
                  <a:schemeClr val="tx1"/>
                </a:solidFill>
                <a:latin typeface="Times New Roman" pitchFamily="18" charset="0"/>
                <a:cs typeface="Times New Roman" pitchFamily="18" charset="0"/>
              </a:rPr>
              <a:t>Microbes as Bio </a:t>
            </a:r>
            <a:r>
              <a:rPr lang="en-US" sz="2400" b="1" dirty="0" err="1">
                <a:solidFill>
                  <a:schemeClr val="tx1"/>
                </a:solidFill>
                <a:latin typeface="Times New Roman" pitchFamily="18" charset="0"/>
                <a:cs typeface="Times New Roman" pitchFamily="18" charset="0"/>
              </a:rPr>
              <a:t>fertilisers</a:t>
            </a:r>
            <a:endParaRPr lang="en-US" sz="2400" dirty="0">
              <a:solidFill>
                <a:schemeClr val="tx1"/>
              </a:solidFill>
              <a:latin typeface="Times New Roman" pitchFamily="18" charset="0"/>
              <a:cs typeface="Times New Roman" pitchFamily="18" charset="0"/>
            </a:endParaRPr>
          </a:p>
          <a:p>
            <a:pPr marL="342900" indent="-342900" algn="l">
              <a:buFont typeface="Wingdings" panose="05000000000000000000" pitchFamily="2" charset="2"/>
              <a:buChar char="§"/>
            </a:pPr>
            <a:r>
              <a:rPr lang="en-US" sz="2400" dirty="0">
                <a:solidFill>
                  <a:schemeClr val="tx1"/>
                </a:solidFill>
              </a:rPr>
              <a:t>Symbiotic association of fungi with angiosperm plants (mycorrhiza) also increase the fertility of soil. Glomus form mycorrhiza that absorbs phosphorus from the soil and passes it to the plant. These microbes also provide benefits like resistance to root-borne pathogens, tolerance to salinity and drought.</a:t>
            </a:r>
          </a:p>
          <a:p>
            <a:pPr marL="342900" indent="-342900" algn="l">
              <a:buFont typeface="Wingdings" panose="05000000000000000000" pitchFamily="2" charset="2"/>
              <a:buChar char="§"/>
            </a:pPr>
            <a:r>
              <a:rPr lang="en-US" sz="2400" dirty="0">
                <a:solidFill>
                  <a:schemeClr val="tx1"/>
                </a:solidFill>
              </a:rPr>
              <a:t>Cyanobacteria (Nostoc, Anabaena), an autotrophic microbes found in aquatic and terrestrial environment fix atmospheric nitrogen. In paddy field this acts as important bio-</a:t>
            </a:r>
            <a:r>
              <a:rPr lang="en-US" sz="2400" dirty="0" err="1">
                <a:solidFill>
                  <a:schemeClr val="tx1"/>
                </a:solidFill>
              </a:rPr>
              <a:t>fertiliser</a:t>
            </a:r>
            <a:r>
              <a:rPr lang="en-US" sz="2400" dirty="0">
                <a:solidFill>
                  <a:schemeClr val="tx1"/>
                </a:solidFill>
              </a:rPr>
              <a:t>. Blue green algae also add organic matter to the soil and increase its fertility.</a:t>
            </a:r>
          </a:p>
          <a:p>
            <a:pPr algn="l"/>
            <a:endParaRPr lang="en-US" sz="2400" dirty="0">
              <a:solidFill>
                <a:schemeClr val="tx1"/>
              </a:solidFill>
              <a:latin typeface="Times New Roman" pitchFamily="18" charset="0"/>
              <a:cs typeface="Times New Roman" pitchFamily="18" charset="0"/>
            </a:endParaRPr>
          </a:p>
          <a:p>
            <a:pPr algn="l"/>
            <a:br>
              <a:rPr lang="en-US" sz="2400" dirty="0">
                <a:solidFill>
                  <a:schemeClr val="tx1"/>
                </a:solidFill>
                <a:latin typeface="Times New Roman" pitchFamily="18" charset="0"/>
                <a:cs typeface="Times New Roman" pitchFamily="18" charset="0"/>
              </a:rPr>
            </a:br>
            <a:endParaRPr lang="en-US" sz="2400" dirty="0">
              <a:solidFill>
                <a:schemeClr val="tx1"/>
              </a:solidFill>
              <a:latin typeface="Times New Roman" pitchFamily="18" charset="0"/>
              <a:cs typeface="Times New Roman" pitchFamily="18" charset="0"/>
            </a:endParaRPr>
          </a:p>
        </p:txBody>
      </p:sp>
      <p:sp>
        <p:nvSpPr>
          <p:cNvPr id="10242" name="AutoShape 2" descr="Xylem versus Phloem | BioNinja"/>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6943460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412</TotalTime>
  <Words>1234</Words>
  <Application>Microsoft Office PowerPoint</Application>
  <PresentationFormat>Widescreen</PresentationFormat>
  <Paragraphs>74</Paragraphs>
  <Slides>19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Times New Roman</vt:lpstr>
      <vt:lpstr>Wingdings</vt:lpstr>
      <vt:lpstr>Office Theme</vt:lpstr>
      <vt:lpstr>PowerPoint Presentation</vt:lpstr>
      <vt:lpstr>MICROBES OR MICROORGANISMS</vt:lpstr>
      <vt:lpstr>Microbes in household products </vt:lpstr>
      <vt:lpstr>PowerPoint Presentation</vt:lpstr>
      <vt:lpstr>PowerPoint Presentation</vt:lpstr>
      <vt:lpstr>Microbes in industrial production </vt:lpstr>
      <vt:lpstr>PowerPoint Presentation</vt:lpstr>
      <vt:lpstr>PowerPoint Presentation</vt:lpstr>
      <vt:lpstr>Microbes in industrial production </vt:lpstr>
      <vt:lpstr>PowerPoint Presentation</vt:lpstr>
      <vt:lpstr>Microbes in Sewage Treatment </vt:lpstr>
      <vt:lpstr>PowerPoint Presentation</vt:lpstr>
      <vt:lpstr>Microbes in Production of Biogas </vt:lpstr>
      <vt:lpstr>Biogas Plant  </vt:lpstr>
      <vt:lpstr>PowerPoint Presentation</vt:lpstr>
      <vt:lpstr>Microbes as Biocontrol agent </vt:lpstr>
      <vt:lpstr>Microbes as Biocontrol agent </vt:lpstr>
      <vt:lpstr>Microbes as Bio fertilisers </vt:lpstr>
      <vt:lpstr>Microbes as Bio fertilisers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bhupender</dc:creator>
  <cp:lastModifiedBy>samar4edu@gmail.com</cp:lastModifiedBy>
  <cp:revision>49</cp:revision>
  <dcterms:created xsi:type="dcterms:W3CDTF">2006-08-16T00:00:00Z</dcterms:created>
  <dcterms:modified xsi:type="dcterms:W3CDTF">2023-12-24T06:56:50Z</dcterms:modified>
</cp:coreProperties>
</file>