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8" r:id="rId2"/>
    <p:sldId id="260" r:id="rId3"/>
    <p:sldId id="270" r:id="rId4"/>
    <p:sldId id="271" r:id="rId5"/>
    <p:sldId id="272" r:id="rId6"/>
    <p:sldId id="273" r:id="rId7"/>
    <p:sldId id="277" r:id="rId8"/>
    <p:sldId id="274" r:id="rId9"/>
    <p:sldId id="276" r:id="rId10"/>
    <p:sldId id="27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EBDA6D-DC69-4DCE-BAF7-6763517D3376}" type="datetimeFigureOut">
              <a:rPr lang="en-US"/>
              <a:t>12/24/2023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977E94-A6AB-4E02-8E43-E89F9CF4757F}" type="slidenum">
              <a:rPr/>
              <a:t>‹#›</a:t>
            </a:fld>
            <a:endParaRPr/>
          </a:p>
        </p:txBody>
      </p:sp>
    </p:spTree>
    <p:extLst>
      <p:ext uri="{BB962C8B-B14F-4D97-AF65-F5344CB8AC3E}">
        <p14:creationId xmlns:p14="http://schemas.microsoft.com/office/powerpoint/2010/main" val="2154258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7F6C43-988E-4257-9A1C-C162EF036D58}" type="datetimeFigureOut">
              <a:rPr lang="en-US"/>
              <a:t>12/24/2023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D491D0-8E1B-49C7-849B-A28568D94497}" type="slidenum">
              <a:rPr/>
              <a:t>‹#›</a:t>
            </a:fld>
            <a:endParaRPr/>
          </a:p>
        </p:txBody>
      </p:sp>
    </p:spTree>
    <p:extLst>
      <p:ext uri="{BB962C8B-B14F-4D97-AF65-F5344CB8AC3E}">
        <p14:creationId xmlns:p14="http://schemas.microsoft.com/office/powerpoint/2010/main" val="1726325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2832533" y="1371600"/>
            <a:ext cx="9359467"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2832533" y="4462272"/>
            <a:ext cx="9359467"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bwMode="black">
          <a:xfrm>
            <a:off x="3175199" y="1943842"/>
            <a:ext cx="8500062" cy="2387600"/>
          </a:xfrm>
        </p:spPr>
        <p:txBody>
          <a:bodyPr anchor="b"/>
          <a:lstStyle>
            <a:lvl1pPr algn="l">
              <a:lnSpc>
                <a:spcPct val="90000"/>
              </a:lnSpc>
              <a:defRPr sz="6000" b="1">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3175199" y="4538659"/>
            <a:ext cx="8500062" cy="865321"/>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Date Placeholder 3"/>
          <p:cNvSpPr>
            <a:spLocks noGrp="1"/>
          </p:cNvSpPr>
          <p:nvPr>
            <p:ph type="dt" sz="half" idx="10"/>
          </p:nvPr>
        </p:nvSpPr>
        <p:spPr/>
        <p:txBody>
          <a:bodyPr/>
          <a:lstStyle>
            <a:lvl1pPr>
              <a:defRPr>
                <a:solidFill>
                  <a:schemeClr val="bg2"/>
                </a:solidFill>
              </a:defRPr>
            </a:lvl1pPr>
          </a:lstStyle>
          <a:p>
            <a:fld id="{2CCFE9AC-F15C-4FA0-A6F1-298829FA691D}" type="datetimeFigureOut">
              <a:rPr lang="en-US" smtClean="0"/>
              <a:pPr/>
              <a:t>12/24/2023</a:t>
            </a:fld>
            <a:endParaRPr lang="en-US" dirty="0"/>
          </a:p>
        </p:txBody>
      </p:sp>
      <p:sp>
        <p:nvSpPr>
          <p:cNvPr id="12" name="Footer Placeholder 4"/>
          <p:cNvSpPr>
            <a:spLocks noGrp="1"/>
          </p:cNvSpPr>
          <p:nvPr>
            <p:ph type="ftr" sz="quarter" idx="11"/>
          </p:nvPr>
        </p:nvSpPr>
        <p:spPr/>
        <p:txBody>
          <a:bodyPr/>
          <a:lstStyle>
            <a:lvl1pPr>
              <a:defRPr>
                <a:solidFill>
                  <a:schemeClr val="bg2"/>
                </a:solidFill>
              </a:defRPr>
            </a:lvl1pPr>
          </a:lstStyle>
          <a:p>
            <a:endParaRPr lang="en-US"/>
          </a:p>
        </p:txBody>
      </p:sp>
      <p:sp>
        <p:nvSpPr>
          <p:cNvPr id="13" name="Slide Number Placeholder 5"/>
          <p:cNvSpPr>
            <a:spLocks noGrp="1"/>
          </p:cNvSpPr>
          <p:nvPr>
            <p:ph type="sldNum" sz="quarter" idx="12"/>
          </p:nvPr>
        </p:nvSpPr>
        <p:spPr/>
        <p:txBody>
          <a:bodyPr/>
          <a:lstStyle>
            <a:lvl1pPr>
              <a:defRPr>
                <a:solidFill>
                  <a:schemeClr val="bg2"/>
                </a:solidFill>
              </a:defRPr>
            </a:lvl1pPr>
          </a:lstStyle>
          <a:p>
            <a:fld id="{BD266BE7-899D-4075-917F-DBDE33B6B692}" type="slidenum">
              <a:rPr lang="en-US" smtClean="0"/>
              <a:pPr/>
              <a:t>‹#›</a:t>
            </a:fld>
            <a:endParaRPr lang="en-US"/>
          </a:p>
        </p:txBody>
      </p:sp>
    </p:spTree>
    <p:extLst>
      <p:ext uri="{BB962C8B-B14F-4D97-AF65-F5344CB8AC3E}">
        <p14:creationId xmlns:p14="http://schemas.microsoft.com/office/powerpoint/2010/main" val="304754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2CCFE9AC-F15C-4FA0-A6F1-298829FA691D}" type="datetimeFigureOut">
              <a:rPr lang="en-US"/>
              <a:t>12/24/2023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3502152" y="-20637"/>
            <a:ext cx="73152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3502152" y="4462272"/>
            <a:ext cx="7315200" cy="1719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bwMode="black">
          <a:xfrm>
            <a:off x="3838015" y="658346"/>
            <a:ext cx="6597464" cy="3664417"/>
          </a:xfrm>
        </p:spPr>
        <p:txBody>
          <a:bodyPr anchor="b">
            <a:normAutofit/>
          </a:bodyPr>
          <a:lstStyle>
            <a:lvl1pPr>
              <a:lnSpc>
                <a:spcPct val="90000"/>
              </a:lnSpc>
              <a:defRPr sz="5000" b="1">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3838014" y="4589463"/>
            <a:ext cx="6597465" cy="1500187"/>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2"/>
                </a:solidFill>
              </a:defRPr>
            </a:lvl1pPr>
          </a:lstStyle>
          <a:p>
            <a:fld id="{2CCFE9AC-F15C-4FA0-A6F1-298829FA691D}" type="datetimeFigureOut">
              <a:rPr lang="en-US" smtClean="0"/>
              <a:pPr/>
              <a:t>12/24/2023</a:t>
            </a:fld>
            <a:endParaRPr lang="en-US"/>
          </a:p>
        </p:txBody>
      </p:sp>
      <p:sp>
        <p:nvSpPr>
          <p:cNvPr id="5" name="Footer Placeholder 4"/>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D266BE7-899D-4075-917F-DBDE33B6B692}" type="slidenum">
              <a:rPr lang="en-US" smtClean="0"/>
              <a:pPr/>
              <a:t>‹#›</a:t>
            </a:fld>
            <a:endParaRPr lang="en-US"/>
          </a:p>
        </p:txBody>
      </p:sp>
    </p:spTree>
    <p:extLst>
      <p:ext uri="{BB962C8B-B14F-4D97-AF65-F5344CB8AC3E}">
        <p14:creationId xmlns:p14="http://schemas.microsoft.com/office/powerpoint/2010/main" val="428245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80160" y="2194560"/>
            <a:ext cx="4489704"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415368" y="2194560"/>
            <a:ext cx="4493424"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2CCFE9AC-F15C-4FA0-A6F1-298829FA691D}" type="datetimeFigureOut">
              <a:rPr lang="en-US"/>
              <a:t>12/24/2023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280160" y="1828456"/>
            <a:ext cx="4489704" cy="8306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80160" y="2743194"/>
            <a:ext cx="4489704" cy="3433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419088" y="1828456"/>
            <a:ext cx="4489704" cy="8306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9088" y="2743194"/>
            <a:ext cx="4489704" cy="3433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2CCFE9AC-F15C-4FA0-A6F1-298829FA691D}" type="datetimeFigureOut">
              <a:rPr lang="en-US"/>
              <a:t>12/24/2023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426128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CCFE9AC-F15C-4FA0-A6F1-298829FA691D}" type="datetimeFigureOut">
              <a:rPr lang="en-US"/>
              <a:t>12/24/2023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CFE9AC-F15C-4FA0-A6F1-298829FA691D}" type="datetimeFigureOut">
              <a:rPr lang="en-US"/>
              <a:t>12/24/2023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000"/>
            </a:lvl1pPr>
          </a:lstStyle>
          <a:p>
            <a:r>
              <a:rPr lang="en-US"/>
              <a:t>Click to edit Master title style</a:t>
            </a:r>
            <a:endParaRPr/>
          </a:p>
        </p:txBody>
      </p:sp>
      <p:sp>
        <p:nvSpPr>
          <p:cNvPr id="4" name="Text Placeholder 2"/>
          <p:cNvSpPr>
            <a:spLocks noGrp="1"/>
          </p:cNvSpPr>
          <p:nvPr>
            <p:ph type="body" sz="half" idx="2"/>
          </p:nvPr>
        </p:nvSpPr>
        <p:spPr>
          <a:xfrm>
            <a:off x="1291818" y="2465294"/>
            <a:ext cx="3834874" cy="3711669"/>
          </a:xfrm>
        </p:spPr>
        <p:txBody>
          <a:bodyPr>
            <a:normAutofit/>
          </a:bodyPr>
          <a:lstStyle>
            <a:lvl1pPr marL="0" indent="0">
              <a:spcBef>
                <a:spcPts val="1500"/>
              </a:spcBef>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3"/>
          <p:cNvSpPr>
            <a:spLocks noGrp="1"/>
          </p:cNvSpPr>
          <p:nvPr>
            <p:ph idx="1"/>
          </p:nvPr>
        </p:nvSpPr>
        <p:spPr>
          <a:xfrm>
            <a:off x="5518897" y="2465294"/>
            <a:ext cx="5174504" cy="3711669"/>
          </a:xfrm>
        </p:spPr>
        <p:txBody>
          <a:bodyPr>
            <a:normAutofit/>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2CCFE9AC-F15C-4FA0-A6F1-298829FA691D}" type="datetimeFigureOut">
              <a:rPr lang="en-US"/>
              <a:t>12/24/2023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31147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000"/>
            </a:lvl1pPr>
          </a:lstStyle>
          <a:p>
            <a:r>
              <a:rPr lang="en-US"/>
              <a:t>Click to edit Master title style</a:t>
            </a:r>
            <a:endParaRPr/>
          </a:p>
        </p:txBody>
      </p:sp>
      <p:sp>
        <p:nvSpPr>
          <p:cNvPr id="4" name="Text Placeholder 3"/>
          <p:cNvSpPr>
            <a:spLocks noGrp="1"/>
          </p:cNvSpPr>
          <p:nvPr>
            <p:ph type="body" sz="half" idx="2"/>
          </p:nvPr>
        </p:nvSpPr>
        <p:spPr>
          <a:xfrm>
            <a:off x="1291819" y="2465293"/>
            <a:ext cx="3834874" cy="3711669"/>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5518896" y="1828456"/>
            <a:ext cx="5389895" cy="5029544"/>
          </a:xfrm>
        </p:spPr>
        <p:txBody>
          <a:bodyPr tIns="13716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2CCFE9AC-F15C-4FA0-A6F1-298829FA691D}" type="datetimeFigureOut">
              <a:rPr lang="en-US"/>
              <a:t>12/24/2023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416136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2CCFE9AC-F15C-4FA0-A6F1-298829FA691D}" type="datetimeFigureOut">
              <a:rPr lang="en-US"/>
              <a:t>12/24/2023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266440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p:cNvSpPr/>
          <p:nvPr/>
        </p:nvSpPr>
        <p:spPr>
          <a:xfrm rot="5400000">
            <a:off x="8267671" y="3370131"/>
            <a:ext cx="6858000"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rot="5400000">
            <a:off x="7523375" y="2743540"/>
            <a:ext cx="6857433" cy="1371487"/>
          </a:xfrm>
          <a:prstGeom prst="rect">
            <a:avLst/>
          </a:prstGeom>
        </p:spPr>
      </p:pic>
      <p:sp>
        <p:nvSpPr>
          <p:cNvPr id="2" name="Vertical Title 1"/>
          <p:cNvSpPr>
            <a:spLocks noGrp="1"/>
          </p:cNvSpPr>
          <p:nvPr>
            <p:ph type="title" orient="vert"/>
          </p:nvPr>
        </p:nvSpPr>
        <p:spPr>
          <a:xfrm>
            <a:off x="10266348" y="462249"/>
            <a:ext cx="1370886" cy="5714714"/>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378199" y="462249"/>
            <a:ext cx="9693088" cy="571471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a:xfrm>
            <a:off x="378199" y="6356350"/>
            <a:ext cx="1971947" cy="365125"/>
          </a:xfrm>
        </p:spPr>
        <p:txBody>
          <a:bodyPr/>
          <a:lstStyle/>
          <a:p>
            <a:fld id="{2CCFE9AC-F15C-4FA0-A6F1-298829FA691D}" type="datetimeFigureOut">
              <a:rPr lang="en-US"/>
              <a:t>12/24/2023</a:t>
            </a:fld>
            <a:endParaRPr/>
          </a:p>
        </p:txBody>
      </p:sp>
      <p:sp>
        <p:nvSpPr>
          <p:cNvPr id="5" name="Footer Placeholder 4"/>
          <p:cNvSpPr>
            <a:spLocks noGrp="1"/>
          </p:cNvSpPr>
          <p:nvPr>
            <p:ph type="ftr" sz="quarter" idx="11"/>
          </p:nvPr>
        </p:nvSpPr>
        <p:spPr>
          <a:xfrm>
            <a:off x="2382374" y="6356350"/>
            <a:ext cx="5687786" cy="365125"/>
          </a:xfrm>
        </p:spPr>
        <p:txBody>
          <a:bodyPr/>
          <a:lstStyle/>
          <a:p>
            <a:endParaRPr/>
          </a:p>
        </p:txBody>
      </p:sp>
      <p:sp>
        <p:nvSpPr>
          <p:cNvPr id="6" name="Slide Number Placeholder 5"/>
          <p:cNvSpPr>
            <a:spLocks noGrp="1"/>
          </p:cNvSpPr>
          <p:nvPr>
            <p:ph type="sldNum" sz="quarter" idx="12"/>
          </p:nvPr>
        </p:nvSpPr>
        <p:spPr>
          <a:xfrm>
            <a:off x="8102389" y="6356350"/>
            <a:ext cx="1968898" cy="365125"/>
          </a:xfrm>
        </p:spPr>
        <p:txBody>
          <a:bodyPr/>
          <a:lstStyle/>
          <a:p>
            <a:fld id="{BD266BE7-899D-4075-917F-DBDE33B6B692}" type="slidenum">
              <a:rPr/>
              <a:t>‹#›</a:t>
            </a:fld>
            <a:endParaRPr/>
          </a:p>
        </p:txBody>
      </p:sp>
    </p:spTree>
    <p:extLst>
      <p:ext uri="{BB962C8B-B14F-4D97-AF65-F5344CB8AC3E}">
        <p14:creationId xmlns:p14="http://schemas.microsoft.com/office/powerpoint/2010/main" val="30294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347472"/>
            <a:ext cx="12188952"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invGray">
          <a:xfrm>
            <a:off x="0" y="457200"/>
            <a:ext cx="12188952" cy="1371257"/>
          </a:xfrm>
          <a:prstGeom prst="rect">
            <a:avLst/>
          </a:prstGeom>
        </p:spPr>
      </p:pic>
      <p:sp>
        <p:nvSpPr>
          <p:cNvPr id="2" name="Title Placeholder 1"/>
          <p:cNvSpPr>
            <a:spLocks noGrp="1"/>
          </p:cNvSpPr>
          <p:nvPr>
            <p:ph type="title"/>
          </p:nvPr>
        </p:nvSpPr>
        <p:spPr bwMode="black">
          <a:xfrm>
            <a:off x="1280160" y="466343"/>
            <a:ext cx="9628632" cy="1362113"/>
          </a:xfrm>
          <a:prstGeom prst="rect">
            <a:avLst/>
          </a:prstGeom>
        </p:spPr>
        <p:txBody>
          <a:bodyPr vert="horz" lIns="91440" tIns="45720" rIns="91440" bIns="45720" rtlCol="0" anchor="ctr">
            <a:normAutofit/>
          </a:bodyPr>
          <a:lstStyle/>
          <a:p>
            <a:r>
              <a:rPr lang="en-US"/>
              <a:t>Click to edit Master title style</a:t>
            </a:r>
            <a:endParaRPr dirty="0"/>
          </a:p>
        </p:txBody>
      </p:sp>
      <p:sp>
        <p:nvSpPr>
          <p:cNvPr id="3" name="Text Placeholder 2"/>
          <p:cNvSpPr>
            <a:spLocks noGrp="1"/>
          </p:cNvSpPr>
          <p:nvPr>
            <p:ph type="body" idx="1"/>
          </p:nvPr>
        </p:nvSpPr>
        <p:spPr>
          <a:xfrm>
            <a:off x="1280160" y="2190749"/>
            <a:ext cx="9628632" cy="39862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1280160" y="6356350"/>
            <a:ext cx="1971947" cy="365125"/>
          </a:xfrm>
          <a:prstGeom prst="rect">
            <a:avLst/>
          </a:prstGeom>
        </p:spPr>
        <p:txBody>
          <a:bodyPr vert="horz" lIns="91440" tIns="45720" rIns="91440" bIns="45720" rtlCol="0" anchor="ctr"/>
          <a:lstStyle>
            <a:lvl1pPr algn="l">
              <a:defRPr sz="1200" baseline="0">
                <a:solidFill>
                  <a:schemeClr val="tx1"/>
                </a:solidFill>
              </a:defRPr>
            </a:lvl1pPr>
          </a:lstStyle>
          <a:p>
            <a:fld id="{2CCFE9AC-F15C-4FA0-A6F1-298829FA691D}" type="datetimeFigureOut">
              <a:rPr lang="en-US" smtClean="0"/>
              <a:pPr/>
              <a:t>12/24/2023</a:t>
            </a:fld>
            <a:endParaRPr lang="en-US" dirty="0"/>
          </a:p>
        </p:txBody>
      </p:sp>
      <p:sp>
        <p:nvSpPr>
          <p:cNvPr id="5" name="Footer Placeholder 4"/>
          <p:cNvSpPr>
            <a:spLocks noGrp="1"/>
          </p:cNvSpPr>
          <p:nvPr>
            <p:ph type="ftr" sz="quarter" idx="3"/>
          </p:nvPr>
        </p:nvSpPr>
        <p:spPr>
          <a:xfrm>
            <a:off x="3252107" y="6356350"/>
            <a:ext cx="5687786" cy="365125"/>
          </a:xfrm>
          <a:prstGeom prst="rect">
            <a:avLst/>
          </a:prstGeom>
        </p:spPr>
        <p:txBody>
          <a:bodyPr vert="horz" lIns="91440" tIns="45720" rIns="91440" bIns="45720" rtlCol="0" anchor="ctr"/>
          <a:lstStyle>
            <a:lvl1pPr algn="ctr">
              <a:defRPr sz="1200" baseline="0">
                <a:solidFill>
                  <a:schemeClr val="tx1"/>
                </a:solidFill>
              </a:defRPr>
            </a:lvl1pPr>
          </a:lstStyle>
          <a:p>
            <a:endParaRPr lang="en-US"/>
          </a:p>
        </p:txBody>
      </p:sp>
      <p:sp>
        <p:nvSpPr>
          <p:cNvPr id="6" name="Slide Number Placeholder 5"/>
          <p:cNvSpPr>
            <a:spLocks noGrp="1"/>
          </p:cNvSpPr>
          <p:nvPr>
            <p:ph type="sldNum" sz="quarter" idx="4"/>
          </p:nvPr>
        </p:nvSpPr>
        <p:spPr>
          <a:xfrm>
            <a:off x="8939894" y="6356350"/>
            <a:ext cx="1968898" cy="365125"/>
          </a:xfrm>
          <a:prstGeom prst="rect">
            <a:avLst/>
          </a:prstGeom>
        </p:spPr>
        <p:txBody>
          <a:bodyPr vert="horz" lIns="91440" tIns="45720" rIns="91440" bIns="45720" rtlCol="0" anchor="ctr"/>
          <a:lstStyle>
            <a:lvl1pPr algn="r">
              <a:defRPr sz="1200" baseline="0">
                <a:solidFill>
                  <a:schemeClr val="tx1"/>
                </a:solidFill>
              </a:defRPr>
            </a:lvl1pPr>
          </a:lstStyle>
          <a:p>
            <a:fld id="{BD266BE7-899D-4075-917F-DBDE33B6B692}" type="slidenum">
              <a:rPr lang="en-US" smtClean="0"/>
              <a:pPr/>
              <a:t>‹#›</a:t>
            </a:fld>
            <a:endParaRPr lang="en-US"/>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5000"/>
        </a:lnSpc>
        <a:spcBef>
          <a:spcPct val="0"/>
        </a:spcBef>
        <a:buNone/>
        <a:defRPr sz="3000" kern="1200">
          <a:solidFill>
            <a:schemeClr val="bg1"/>
          </a:solidFill>
          <a:latin typeface="+mj-lt"/>
          <a:ea typeface="+mj-ea"/>
          <a:cs typeface="+mj-cs"/>
        </a:defRPr>
      </a:lvl1pPr>
    </p:titleStyle>
    <p:body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kXjpZ8MROX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youtube.com/watch?v=RKnt3eUFjm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tYj-QYDM6Vw"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SEXUAL REPRODUCTION IN FLOWERING PLANTS</a:t>
            </a:r>
          </a:p>
        </p:txBody>
      </p:sp>
      <p:sp>
        <p:nvSpPr>
          <p:cNvPr id="3" name="Subtitle 2"/>
          <p:cNvSpPr>
            <a:spLocks noGrp="1"/>
          </p:cNvSpPr>
          <p:nvPr>
            <p:ph type="subTitle" idx="1"/>
          </p:nvPr>
        </p:nvSpPr>
        <p:spPr/>
        <p:txBody>
          <a:bodyPr/>
          <a:lstStyle/>
          <a:p>
            <a:r>
              <a:rPr lang="en-US" dirty="0"/>
              <a:t>CLASS XII</a:t>
            </a:r>
          </a:p>
        </p:txBody>
      </p:sp>
    </p:spTree>
    <p:extLst>
      <p:ext uri="{BB962C8B-B14F-4D97-AF65-F5344CB8AC3E}">
        <p14:creationId xmlns:p14="http://schemas.microsoft.com/office/powerpoint/2010/main" val="173269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p:txBody>
          <a:bodyPr/>
          <a:lstStyle/>
          <a:p>
            <a:r>
              <a:rPr lang="en-US" dirty="0"/>
              <a:t>Flower - The Fascinating Organs of Angiosperms</a:t>
            </a:r>
          </a:p>
        </p:txBody>
      </p:sp>
      <p:sp>
        <p:nvSpPr>
          <p:cNvPr id="14" name="Content Placeholder 2"/>
          <p:cNvSpPr>
            <a:spLocks noGrp="1"/>
          </p:cNvSpPr>
          <p:nvPr>
            <p:ph idx="1"/>
          </p:nvPr>
        </p:nvSpPr>
        <p:spPr/>
        <p:txBody>
          <a:bodyPr>
            <a:normAutofit/>
          </a:bodyPr>
          <a:lstStyle/>
          <a:p>
            <a:pPr algn="l"/>
            <a:r>
              <a:rPr lang="en-US" sz="2000" dirty="0">
                <a:solidFill>
                  <a:schemeClr val="tx1"/>
                </a:solidFill>
                <a:latin typeface="Times New Roman" pitchFamily="18" charset="0"/>
                <a:cs typeface="Times New Roman" pitchFamily="18" charset="0"/>
              </a:rPr>
              <a:t>A flower is a modified shoot for sexual reproduction.</a:t>
            </a:r>
          </a:p>
          <a:p>
            <a:r>
              <a:rPr lang="en-US" sz="2000" dirty="0">
                <a:solidFill>
                  <a:schemeClr val="tx1"/>
                </a:solidFill>
                <a:latin typeface="Times New Roman" pitchFamily="18" charset="0"/>
                <a:cs typeface="Times New Roman" pitchFamily="18" charset="0"/>
              </a:rPr>
              <a:t>Floriculture is the branch of ornamental, horticulture concerned with growing and marketing of flowers and ornamental plants, as well as with flower arrangement.</a:t>
            </a:r>
          </a:p>
          <a:p>
            <a:pPr algn="l"/>
            <a:r>
              <a:rPr lang="en-US" sz="2000" dirty="0">
                <a:solidFill>
                  <a:schemeClr val="tx1"/>
                </a:solidFill>
                <a:latin typeface="Times New Roman" pitchFamily="18" charset="0"/>
                <a:cs typeface="Times New Roman" pitchFamily="18" charset="0"/>
              </a:rPr>
              <a:t>A flower is generally borne on the lateral side of the peduncle at a node in the axil of the leaf-like structure called bract.</a:t>
            </a:r>
          </a:p>
          <a:p>
            <a:pPr algn="l"/>
            <a:r>
              <a:rPr lang="en-US" sz="2000" dirty="0">
                <a:solidFill>
                  <a:schemeClr val="tx1"/>
                </a:solidFill>
                <a:latin typeface="Times New Roman" pitchFamily="18" charset="0"/>
                <a:cs typeface="Times New Roman" pitchFamily="18" charset="0"/>
              </a:rPr>
              <a:t>A flower arising in the axil of a bract is called bracteate and if the bract is absent at the base of a flower the flower is called ebracteate.</a:t>
            </a:r>
          </a:p>
          <a:p>
            <a:pPr algn="l"/>
            <a:r>
              <a:rPr lang="en-US" sz="2000" dirty="0">
                <a:solidFill>
                  <a:schemeClr val="tx1"/>
                </a:solidFill>
                <a:latin typeface="Times New Roman" pitchFamily="18" charset="0"/>
                <a:cs typeface="Times New Roman" pitchFamily="18" charset="0"/>
              </a:rPr>
              <a:t>The stalk of the flower is called pedicel and with pedicel the flower is called pedicellate and if the pedicel is absent the flower is sessile.</a:t>
            </a:r>
          </a:p>
          <a:p>
            <a:endParaRPr lang="en-US" sz="2000" dirty="0">
              <a:solidFill>
                <a:schemeClr val="tx1"/>
              </a:solidFill>
              <a:latin typeface="Times New Roman" pitchFamily="18" charset="0"/>
              <a:cs typeface="Times New Roman" pitchFamily="18" charset="0"/>
            </a:endParaRPr>
          </a:p>
          <a:p>
            <a:pPr algn="l"/>
            <a:endParaRPr lang="en-US"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44035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Effect transition="in" filter="fade">
                                      <p:cBhvr>
                                        <p:cTn id="14" dur="1000"/>
                                        <p:tgtEl>
                                          <p:spTgt spid="14">
                                            <p:txEl>
                                              <p:pRg st="1" end="1"/>
                                            </p:txEl>
                                          </p:spTgt>
                                        </p:tgtEl>
                                      </p:cBhvr>
                                    </p:animEffect>
                                    <p:anim calcmode="lin" valueType="num">
                                      <p:cBhvr>
                                        <p:cTn id="15"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Effect transition="in" filter="fade">
                                      <p:cBhvr>
                                        <p:cTn id="21" dur="1000"/>
                                        <p:tgtEl>
                                          <p:spTgt spid="14">
                                            <p:txEl>
                                              <p:pRg st="2" end="2"/>
                                            </p:txEl>
                                          </p:spTgt>
                                        </p:tgtEl>
                                      </p:cBhvr>
                                    </p:animEffect>
                                    <p:anim calcmode="lin" valueType="num">
                                      <p:cBhvr>
                                        <p:cTn id="22"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Effect transition="in" filter="fade">
                                      <p:cBhvr>
                                        <p:cTn id="28" dur="1000"/>
                                        <p:tgtEl>
                                          <p:spTgt spid="14">
                                            <p:txEl>
                                              <p:pRg st="3" end="3"/>
                                            </p:txEl>
                                          </p:spTgt>
                                        </p:tgtEl>
                                      </p:cBhvr>
                                    </p:animEffect>
                                    <p:anim calcmode="lin" valueType="num">
                                      <p:cBhvr>
                                        <p:cTn id="29"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Effect transition="in" filter="fade">
                                      <p:cBhvr>
                                        <p:cTn id="35" dur="1000"/>
                                        <p:tgtEl>
                                          <p:spTgt spid="14">
                                            <p:txEl>
                                              <p:pRg st="4" end="4"/>
                                            </p:txEl>
                                          </p:spTgt>
                                        </p:tgtEl>
                                      </p:cBhvr>
                                    </p:animEffect>
                                    <p:anim calcmode="lin" valueType="num">
                                      <p:cBhvr>
                                        <p:cTn id="36"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D723-5240-4A3A-9F7B-5AD31822FFEB}"/>
              </a:ext>
            </a:extLst>
          </p:cNvPr>
          <p:cNvSpPr>
            <a:spLocks noGrp="1"/>
          </p:cNvSpPr>
          <p:nvPr>
            <p:ph type="title"/>
          </p:nvPr>
        </p:nvSpPr>
        <p:spPr/>
        <p:txBody>
          <a:bodyPr/>
          <a:lstStyle/>
          <a:p>
            <a:r>
              <a:rPr lang="en-IN" dirty="0"/>
              <a:t>Parts of Flower</a:t>
            </a:r>
          </a:p>
        </p:txBody>
      </p:sp>
      <p:sp>
        <p:nvSpPr>
          <p:cNvPr id="3" name="Content Placeholder 2">
            <a:extLst>
              <a:ext uri="{FF2B5EF4-FFF2-40B4-BE49-F238E27FC236}">
                <a16:creationId xmlns:a16="http://schemas.microsoft.com/office/drawing/2014/main" id="{CB219131-0F61-4710-8264-EA2A932E30A9}"/>
              </a:ext>
            </a:extLst>
          </p:cNvPr>
          <p:cNvSpPr>
            <a:spLocks noGrp="1"/>
          </p:cNvSpPr>
          <p:nvPr>
            <p:ph idx="1"/>
          </p:nvPr>
        </p:nvSpPr>
        <p:spPr>
          <a:xfrm>
            <a:off x="260656" y="2190749"/>
            <a:ext cx="5961468" cy="3986213"/>
          </a:xfrm>
        </p:spPr>
        <p:txBody>
          <a:bodyPr>
            <a:normAutofit fontScale="92500"/>
          </a:bodyPr>
          <a:lstStyle/>
          <a:p>
            <a:pPr algn="l"/>
            <a:r>
              <a:rPr lang="en-US" sz="2400" dirty="0">
                <a:solidFill>
                  <a:schemeClr val="tx1"/>
                </a:solidFill>
                <a:latin typeface="Times New Roman" pitchFamily="18" charset="0"/>
                <a:cs typeface="Times New Roman" pitchFamily="18" charset="0"/>
              </a:rPr>
              <a:t>The pedicel has an upper swollen portion called thalamus (receptacle). It bears four types of floral leaves such as sepals, petals, stamens and carpels. In the group these whorls are called calyx, corolla, androecium and gynoecium.</a:t>
            </a:r>
          </a:p>
          <a:p>
            <a:pPr algn="l"/>
            <a:r>
              <a:rPr lang="en-US" sz="2400" dirty="0">
                <a:solidFill>
                  <a:schemeClr val="tx1"/>
                </a:solidFill>
                <a:latin typeface="Times New Roman" pitchFamily="18" charset="0"/>
                <a:cs typeface="Times New Roman" pitchFamily="18" charset="0"/>
              </a:rPr>
              <a:t>In the flower the male and female reproductive structures, the androecium (whorls of stamens) and gynoecium (whorls of carpels) differentiate and develop</a:t>
            </a:r>
          </a:p>
          <a:p>
            <a:r>
              <a:rPr lang="en-IN" dirty="0">
                <a:hlinkClick r:id="rId2"/>
              </a:rPr>
              <a:t>https://www.youtube.com/watch?v=kXjpZ8MROXs</a:t>
            </a:r>
            <a:r>
              <a:rPr lang="en-IN" dirty="0"/>
              <a:t> </a:t>
            </a:r>
          </a:p>
        </p:txBody>
      </p:sp>
      <p:pic>
        <p:nvPicPr>
          <p:cNvPr id="4" name="Picture 2" descr="C:\Users\bhupender\Videos\flowering-plants-1.png">
            <a:extLst>
              <a:ext uri="{FF2B5EF4-FFF2-40B4-BE49-F238E27FC236}">
                <a16:creationId xmlns:a16="http://schemas.microsoft.com/office/drawing/2014/main" id="{74FEBEFF-79CB-4891-9CF3-89EEC9966210}"/>
              </a:ext>
            </a:extLst>
          </p:cNvPr>
          <p:cNvPicPr>
            <a:picLocks noChangeAspect="1" noChangeArrowheads="1"/>
          </p:cNvPicPr>
          <p:nvPr/>
        </p:nvPicPr>
        <p:blipFill>
          <a:blip r:embed="rId3"/>
          <a:srcRect/>
          <a:stretch>
            <a:fillRect/>
          </a:stretch>
        </p:blipFill>
        <p:spPr bwMode="auto">
          <a:xfrm>
            <a:off x="6666346" y="2190749"/>
            <a:ext cx="5147285" cy="4362451"/>
          </a:xfrm>
          <a:prstGeom prst="rect">
            <a:avLst/>
          </a:prstGeom>
          <a:noFill/>
        </p:spPr>
      </p:pic>
    </p:spTree>
    <p:extLst>
      <p:ext uri="{BB962C8B-B14F-4D97-AF65-F5344CB8AC3E}">
        <p14:creationId xmlns:p14="http://schemas.microsoft.com/office/powerpoint/2010/main" val="33676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A4BF2-5B19-4667-9402-3C00C1F01A6A}"/>
              </a:ext>
            </a:extLst>
          </p:cNvPr>
          <p:cNvSpPr>
            <a:spLocks noGrp="1"/>
          </p:cNvSpPr>
          <p:nvPr>
            <p:ph type="title"/>
          </p:nvPr>
        </p:nvSpPr>
        <p:spPr/>
        <p:txBody>
          <a:bodyPr/>
          <a:lstStyle/>
          <a:p>
            <a:r>
              <a:rPr lang="en-IN" dirty="0"/>
              <a:t>Male Reproductive Organ</a:t>
            </a:r>
          </a:p>
        </p:txBody>
      </p:sp>
      <p:sp>
        <p:nvSpPr>
          <p:cNvPr id="3" name="Content Placeholder 2">
            <a:extLst>
              <a:ext uri="{FF2B5EF4-FFF2-40B4-BE49-F238E27FC236}">
                <a16:creationId xmlns:a16="http://schemas.microsoft.com/office/drawing/2014/main" id="{531BB055-C1CA-4A4C-BCEA-F8F6497C598C}"/>
              </a:ext>
            </a:extLst>
          </p:cNvPr>
          <p:cNvSpPr>
            <a:spLocks noGrp="1"/>
          </p:cNvSpPr>
          <p:nvPr>
            <p:ph idx="1"/>
          </p:nvPr>
        </p:nvSpPr>
        <p:spPr>
          <a:xfrm>
            <a:off x="358331" y="2275162"/>
            <a:ext cx="6925338" cy="3986213"/>
          </a:xfrm>
        </p:spPr>
        <p:txBody>
          <a:bodyPr>
            <a:normAutofit fontScale="77500" lnSpcReduction="20000"/>
          </a:bodyPr>
          <a:lstStyle/>
          <a:p>
            <a:pPr algn="l"/>
            <a:r>
              <a:rPr lang="en-US" sz="2400" dirty="0">
                <a:solidFill>
                  <a:schemeClr val="tx1"/>
                </a:solidFill>
                <a:latin typeface="Times New Roman" pitchFamily="18" charset="0"/>
                <a:cs typeface="Times New Roman" pitchFamily="18" charset="0"/>
              </a:rPr>
              <a:t>The male reproductive organ is </a:t>
            </a:r>
            <a:r>
              <a:rPr lang="en-US" sz="2400" b="1" dirty="0">
                <a:solidFill>
                  <a:schemeClr val="tx1"/>
                </a:solidFill>
                <a:latin typeface="Times New Roman" pitchFamily="18" charset="0"/>
                <a:cs typeface="Times New Roman" pitchFamily="18" charset="0"/>
              </a:rPr>
              <a:t>stamen/Androecium.</a:t>
            </a:r>
            <a:br>
              <a:rPr lang="en-US" sz="2400" b="1" dirty="0">
                <a:solidFill>
                  <a:schemeClr val="tx1"/>
                </a:solidFill>
                <a:latin typeface="Times New Roman" pitchFamily="18" charset="0"/>
                <a:cs typeface="Times New Roman" pitchFamily="18" charset="0"/>
              </a:rPr>
            </a:br>
            <a:endParaRPr lang="en-US" sz="2400" b="1" dirty="0">
              <a:solidFill>
                <a:schemeClr val="tx1"/>
              </a:solidFill>
              <a:latin typeface="Times New Roman" pitchFamily="18" charset="0"/>
              <a:cs typeface="Times New Roman" pitchFamily="18" charset="0"/>
            </a:endParaRPr>
          </a:p>
          <a:p>
            <a:pPr marL="0" indent="0" algn="l">
              <a:buNone/>
            </a:pPr>
            <a:r>
              <a:rPr lang="en-US" sz="2400" dirty="0">
                <a:solidFill>
                  <a:schemeClr val="tx1"/>
                </a:solidFill>
                <a:latin typeface="Times New Roman" pitchFamily="18" charset="0"/>
                <a:cs typeface="Times New Roman" pitchFamily="18" charset="0"/>
              </a:rPr>
              <a:t>It consists of two parts:</a:t>
            </a:r>
          </a:p>
          <a:p>
            <a:pPr marL="1242900" indent="-342900" algn="l"/>
            <a:r>
              <a:rPr lang="en-US" sz="2400" dirty="0">
                <a:solidFill>
                  <a:schemeClr val="tx1"/>
                </a:solidFill>
                <a:latin typeface="Times New Roman" pitchFamily="18" charset="0"/>
                <a:cs typeface="Times New Roman" pitchFamily="18" charset="0"/>
              </a:rPr>
              <a:t>Long and Slender stalk called </a:t>
            </a:r>
            <a:r>
              <a:rPr lang="en-US" sz="2400" b="1" dirty="0">
                <a:solidFill>
                  <a:schemeClr val="tx1"/>
                </a:solidFill>
                <a:latin typeface="Times New Roman" pitchFamily="18" charset="0"/>
                <a:cs typeface="Times New Roman" pitchFamily="18" charset="0"/>
              </a:rPr>
              <a:t>filament.</a:t>
            </a:r>
          </a:p>
          <a:p>
            <a:pPr marL="1242900" indent="-342900" algn="l"/>
            <a:r>
              <a:rPr lang="en-US" sz="2400" dirty="0">
                <a:solidFill>
                  <a:schemeClr val="tx1"/>
                </a:solidFill>
                <a:latin typeface="Times New Roman" pitchFamily="18" charset="0"/>
                <a:cs typeface="Times New Roman" pitchFamily="18" charset="0"/>
              </a:rPr>
              <a:t>A terminal, bilobed structure called </a:t>
            </a:r>
            <a:r>
              <a:rPr lang="en-US" sz="2400" b="1" dirty="0">
                <a:solidFill>
                  <a:schemeClr val="tx1"/>
                </a:solidFill>
                <a:latin typeface="Times New Roman" pitchFamily="18" charset="0"/>
                <a:cs typeface="Times New Roman" pitchFamily="18" charset="0"/>
              </a:rPr>
              <a:t>anther.</a:t>
            </a:r>
          </a:p>
          <a:p>
            <a:pPr marL="0" indent="0" algn="l">
              <a:buNone/>
            </a:pPr>
            <a:r>
              <a:rPr lang="en-US" sz="2400" b="1" dirty="0">
                <a:solidFill>
                  <a:schemeClr val="tx1"/>
                </a:solidFill>
                <a:latin typeface="Times New Roman" pitchFamily="18" charset="0"/>
                <a:cs typeface="Times New Roman" pitchFamily="18" charset="0"/>
              </a:rPr>
              <a:t>Anther</a:t>
            </a:r>
          </a:p>
          <a:p>
            <a:pPr algn="l"/>
            <a:r>
              <a:rPr lang="en-US" sz="2400" dirty="0">
                <a:solidFill>
                  <a:schemeClr val="tx1"/>
                </a:solidFill>
                <a:latin typeface="Times New Roman" pitchFamily="18" charset="0"/>
                <a:cs typeface="Times New Roman" pitchFamily="18" charset="0"/>
              </a:rPr>
              <a:t>A typical Anther is bilobed with each lobe having a theca, that is they are dithecous.</a:t>
            </a:r>
          </a:p>
          <a:p>
            <a:pPr algn="l"/>
            <a:r>
              <a:rPr lang="en-US" sz="2400" dirty="0">
                <a:solidFill>
                  <a:schemeClr val="tx1"/>
                </a:solidFill>
                <a:latin typeface="Times New Roman" pitchFamily="18" charset="0"/>
                <a:cs typeface="Times New Roman" pitchFamily="18" charset="0"/>
              </a:rPr>
              <a:t>Each anther contains 4 microsporangium, that is, two in each lobe.</a:t>
            </a:r>
          </a:p>
          <a:p>
            <a:r>
              <a:rPr lang="en-IN" dirty="0">
                <a:hlinkClick r:id="rId2"/>
              </a:rPr>
              <a:t>https://www.youtube.com/watch?v=RKnt3eUFjmg</a:t>
            </a:r>
            <a:r>
              <a:rPr lang="en-IN" dirty="0"/>
              <a:t> </a:t>
            </a:r>
          </a:p>
        </p:txBody>
      </p:sp>
      <p:pic>
        <p:nvPicPr>
          <p:cNvPr id="1026" name="Picture 2" descr="Learn Anther meaning, concepts, formulas through Study Material, Notes –  Embibe.com">
            <a:extLst>
              <a:ext uri="{FF2B5EF4-FFF2-40B4-BE49-F238E27FC236}">
                <a16:creationId xmlns:a16="http://schemas.microsoft.com/office/drawing/2014/main" id="{CB867C3D-7450-4199-BDA0-12FE7D626F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862" y="2115161"/>
            <a:ext cx="3349510" cy="4276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84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BF155-54B0-45CD-86DA-1806F399F0DC}"/>
              </a:ext>
            </a:extLst>
          </p:cNvPr>
          <p:cNvSpPr>
            <a:spLocks noGrp="1"/>
          </p:cNvSpPr>
          <p:nvPr>
            <p:ph type="title"/>
          </p:nvPr>
        </p:nvSpPr>
        <p:spPr/>
        <p:txBody>
          <a:bodyPr/>
          <a:lstStyle/>
          <a:p>
            <a:r>
              <a:rPr lang="en-US" dirty="0"/>
              <a:t>Structure of Microsporangium (Pollen sac):</a:t>
            </a:r>
            <a:endParaRPr lang="en-IN" dirty="0"/>
          </a:p>
        </p:txBody>
      </p:sp>
      <p:sp>
        <p:nvSpPr>
          <p:cNvPr id="3" name="Content Placeholder 2">
            <a:extLst>
              <a:ext uri="{FF2B5EF4-FFF2-40B4-BE49-F238E27FC236}">
                <a16:creationId xmlns:a16="http://schemas.microsoft.com/office/drawing/2014/main" id="{01207C20-3472-4B8C-89C9-62223400B6F0}"/>
              </a:ext>
            </a:extLst>
          </p:cNvPr>
          <p:cNvSpPr>
            <a:spLocks noGrp="1"/>
          </p:cNvSpPr>
          <p:nvPr>
            <p:ph idx="1"/>
          </p:nvPr>
        </p:nvSpPr>
        <p:spPr>
          <a:xfrm>
            <a:off x="197594" y="2117177"/>
            <a:ext cx="6781275" cy="3986213"/>
          </a:xfrm>
        </p:spPr>
        <p:txBody>
          <a:bodyPr/>
          <a:lstStyle/>
          <a:p>
            <a:pPr algn="l"/>
            <a:r>
              <a:rPr lang="en-US" sz="2400" dirty="0">
                <a:solidFill>
                  <a:schemeClr val="tx1"/>
                </a:solidFill>
                <a:latin typeface="Times New Roman" pitchFamily="18" charset="0"/>
                <a:cs typeface="Times New Roman" pitchFamily="18" charset="0"/>
              </a:rPr>
              <a:t>A microsporangium is more often circular in outline and is surrounded by four wall layers:</a:t>
            </a:r>
          </a:p>
          <a:p>
            <a:pPr lvl="1" algn="l"/>
            <a:r>
              <a:rPr lang="en-US" sz="2400" dirty="0">
                <a:solidFill>
                  <a:schemeClr val="tx1"/>
                </a:solidFill>
                <a:latin typeface="Times New Roman" pitchFamily="18" charset="0"/>
                <a:cs typeface="Times New Roman" pitchFamily="18" charset="0"/>
              </a:rPr>
              <a:t>The outermost is the single layer of </a:t>
            </a:r>
            <a:r>
              <a:rPr lang="en-US" sz="2400" b="1" dirty="0">
                <a:solidFill>
                  <a:schemeClr val="tx1"/>
                </a:solidFill>
                <a:latin typeface="Times New Roman" pitchFamily="18" charset="0"/>
                <a:cs typeface="Times New Roman" pitchFamily="18" charset="0"/>
              </a:rPr>
              <a:t>epidermis.</a:t>
            </a:r>
          </a:p>
          <a:p>
            <a:pPr lvl="1" algn="l"/>
            <a:r>
              <a:rPr lang="en-US" sz="2400" dirty="0">
                <a:solidFill>
                  <a:schemeClr val="tx1"/>
                </a:solidFill>
                <a:latin typeface="Times New Roman" pitchFamily="18" charset="0"/>
                <a:cs typeface="Times New Roman" pitchFamily="18" charset="0"/>
              </a:rPr>
              <a:t>The second layer is </a:t>
            </a:r>
            <a:r>
              <a:rPr lang="en-US" sz="2400" b="1" dirty="0">
                <a:solidFill>
                  <a:schemeClr val="tx1"/>
                </a:solidFill>
                <a:latin typeface="Times New Roman" pitchFamily="18" charset="0"/>
                <a:cs typeface="Times New Roman" pitchFamily="18" charset="0"/>
              </a:rPr>
              <a:t>endothecium.</a:t>
            </a:r>
          </a:p>
          <a:p>
            <a:pPr lvl="1" algn="l"/>
            <a:r>
              <a:rPr lang="en-US" sz="2400" b="1" dirty="0">
                <a:solidFill>
                  <a:schemeClr val="tx1"/>
                </a:solidFill>
                <a:latin typeface="Times New Roman" pitchFamily="18" charset="0"/>
                <a:cs typeface="Times New Roman" pitchFamily="18" charset="0"/>
              </a:rPr>
              <a:t>Middle layers </a:t>
            </a:r>
            <a:r>
              <a:rPr lang="en-US" sz="2400" dirty="0">
                <a:solidFill>
                  <a:schemeClr val="tx1"/>
                </a:solidFill>
                <a:latin typeface="Times New Roman" pitchFamily="18" charset="0"/>
                <a:cs typeface="Times New Roman" pitchFamily="18" charset="0"/>
              </a:rPr>
              <a:t>of 1-3 layers of cells.</a:t>
            </a:r>
          </a:p>
          <a:p>
            <a:pPr lvl="1" algn="l"/>
            <a:r>
              <a:rPr lang="en-US" sz="2400" b="1" dirty="0">
                <a:solidFill>
                  <a:schemeClr val="tx1"/>
                </a:solidFill>
                <a:latin typeface="Times New Roman" pitchFamily="18" charset="0"/>
                <a:cs typeface="Times New Roman" pitchFamily="18" charset="0"/>
              </a:rPr>
              <a:t>Tapetum,</a:t>
            </a:r>
            <a:r>
              <a:rPr lang="en-US" sz="2400" dirty="0">
                <a:solidFill>
                  <a:schemeClr val="tx1"/>
                </a:solidFill>
                <a:latin typeface="Times New Roman" pitchFamily="18" charset="0"/>
                <a:cs typeface="Times New Roman" pitchFamily="18" charset="0"/>
              </a:rPr>
              <a:t> the innermost layer.</a:t>
            </a:r>
          </a:p>
          <a:p>
            <a:pPr algn="l"/>
            <a:r>
              <a:rPr lang="en-US" sz="2400" dirty="0">
                <a:solidFill>
                  <a:schemeClr val="tx1"/>
                </a:solidFill>
                <a:latin typeface="Times New Roman" pitchFamily="18" charset="0"/>
                <a:cs typeface="Times New Roman" pitchFamily="18" charset="0"/>
              </a:rPr>
              <a:t>Tapetum nourishes the developing microspores or pollen grains; while other three wall layers provide protection.</a:t>
            </a:r>
          </a:p>
          <a:p>
            <a:endParaRPr lang="en-IN" dirty="0"/>
          </a:p>
        </p:txBody>
      </p:sp>
      <p:pic>
        <p:nvPicPr>
          <p:cNvPr id="4" name="Picture 2" descr="C:\Users\bhupender\Videos\flowering-plants-3.png">
            <a:extLst>
              <a:ext uri="{FF2B5EF4-FFF2-40B4-BE49-F238E27FC236}">
                <a16:creationId xmlns:a16="http://schemas.microsoft.com/office/drawing/2014/main" id="{A5EA6B3B-FAE8-4D00-AADA-ECB5203666CA}"/>
              </a:ext>
            </a:extLst>
          </p:cNvPr>
          <p:cNvPicPr>
            <a:picLocks noChangeAspect="1" noChangeArrowheads="1"/>
          </p:cNvPicPr>
          <p:nvPr/>
        </p:nvPicPr>
        <p:blipFill>
          <a:blip r:embed="rId2"/>
          <a:srcRect/>
          <a:stretch>
            <a:fillRect/>
          </a:stretch>
        </p:blipFill>
        <p:spPr bwMode="auto">
          <a:xfrm>
            <a:off x="7168054" y="2275564"/>
            <a:ext cx="4826351" cy="3563435"/>
          </a:xfrm>
          <a:prstGeom prst="rect">
            <a:avLst/>
          </a:prstGeom>
          <a:noFill/>
        </p:spPr>
      </p:pic>
    </p:spTree>
    <p:extLst>
      <p:ext uri="{BB962C8B-B14F-4D97-AF65-F5344CB8AC3E}">
        <p14:creationId xmlns:p14="http://schemas.microsoft.com/office/powerpoint/2010/main" val="1841210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1000"/>
                                        <p:tgtEl>
                                          <p:spTgt spid="3">
                                            <p:txEl>
                                              <p:pRg st="5" end="5"/>
                                            </p:txEl>
                                          </p:spTgt>
                                        </p:tgtEl>
                                      </p:cBhvr>
                                    </p:animEffect>
                                    <p:anim calcmode="lin" valueType="num">
                                      <p:cBhvr>
                                        <p:cTn id="4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4516A-ADD6-4A51-9484-B4003431116D}"/>
              </a:ext>
            </a:extLst>
          </p:cNvPr>
          <p:cNvSpPr>
            <a:spLocks noGrp="1"/>
          </p:cNvSpPr>
          <p:nvPr>
            <p:ph type="title"/>
          </p:nvPr>
        </p:nvSpPr>
        <p:spPr/>
        <p:txBody>
          <a:bodyPr/>
          <a:lstStyle/>
          <a:p>
            <a:r>
              <a:rPr lang="en-US" dirty="0"/>
              <a:t>Microsporogenesis &amp; Formation of Pollen Grains </a:t>
            </a:r>
            <a:br>
              <a:rPr lang="en-US" dirty="0"/>
            </a:br>
            <a:r>
              <a:rPr lang="en-US" dirty="0"/>
              <a:t>(Male Gametophyte):</a:t>
            </a:r>
            <a:endParaRPr lang="en-IN" dirty="0"/>
          </a:p>
        </p:txBody>
      </p:sp>
      <p:sp>
        <p:nvSpPr>
          <p:cNvPr id="3" name="Content Placeholder 2">
            <a:extLst>
              <a:ext uri="{FF2B5EF4-FFF2-40B4-BE49-F238E27FC236}">
                <a16:creationId xmlns:a16="http://schemas.microsoft.com/office/drawing/2014/main" id="{68ED70E1-71F8-4C5F-9D32-48D631758FBB}"/>
              </a:ext>
            </a:extLst>
          </p:cNvPr>
          <p:cNvSpPr>
            <a:spLocks noGrp="1"/>
          </p:cNvSpPr>
          <p:nvPr>
            <p:ph idx="1"/>
          </p:nvPr>
        </p:nvSpPr>
        <p:spPr/>
        <p:txBody>
          <a:bodyPr/>
          <a:lstStyle/>
          <a:p>
            <a:pPr algn="l"/>
            <a:r>
              <a:rPr lang="en-US" sz="2000" dirty="0">
                <a:latin typeface="Times New Roman" pitchFamily="18" charset="0"/>
                <a:cs typeface="Times New Roman" pitchFamily="18" charset="0"/>
              </a:rPr>
              <a:t>Every cell of sporogenous tissue is a potential pollen mother cell (PMC) and can give rise to microspore tetrad.</a:t>
            </a:r>
          </a:p>
          <a:p>
            <a:pPr algn="l"/>
            <a:r>
              <a:rPr lang="en-US" sz="2000" b="1" u="sng" dirty="0">
                <a:latin typeface="Times New Roman" pitchFamily="18" charset="0"/>
                <a:cs typeface="Times New Roman" pitchFamily="18" charset="0"/>
              </a:rPr>
              <a:t>The process of formation of haploid microspores from a diploid pollen mother cell through meiosis is called microsporogenesis</a:t>
            </a:r>
            <a:r>
              <a:rPr lang="en-US" sz="2000" b="1" dirty="0">
                <a:latin typeface="Times New Roman" pitchFamily="18" charset="0"/>
                <a:cs typeface="Times New Roman" pitchFamily="18" charset="0"/>
              </a:rPr>
              <a:t>.</a:t>
            </a:r>
          </a:p>
          <a:p>
            <a:pPr algn="l"/>
            <a:r>
              <a:rPr lang="en-US" sz="2000" dirty="0">
                <a:latin typeface="Times New Roman" pitchFamily="18" charset="0"/>
                <a:cs typeface="Times New Roman" pitchFamily="18" charset="0"/>
              </a:rPr>
              <a:t>Each Pollen mother cell undergoes mitosis to form a cluster of four cells called microspore tetrad.</a:t>
            </a:r>
          </a:p>
          <a:p>
            <a:pPr algn="l"/>
            <a:r>
              <a:rPr lang="en-US" sz="2000" dirty="0">
                <a:latin typeface="Times New Roman" pitchFamily="18" charset="0"/>
                <a:cs typeface="Times New Roman" pitchFamily="18" charset="0"/>
              </a:rPr>
              <a:t>As the anther matures, the microspores dissociate from the tetrad and develop into pollen grains (male gametophyte).</a:t>
            </a:r>
          </a:p>
        </p:txBody>
      </p:sp>
    </p:spTree>
    <p:extLst>
      <p:ext uri="{BB962C8B-B14F-4D97-AF65-F5344CB8AC3E}">
        <p14:creationId xmlns:p14="http://schemas.microsoft.com/office/powerpoint/2010/main" val="2469973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portant Questions for CBSE Class 12 Biology Flower and its Parts">
            <a:extLst>
              <a:ext uri="{FF2B5EF4-FFF2-40B4-BE49-F238E27FC236}">
                <a16:creationId xmlns:a16="http://schemas.microsoft.com/office/drawing/2014/main" id="{8100D66B-F2E0-4CDE-8D08-9D75D6BA89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7860" y="0"/>
            <a:ext cx="5932487"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FB90D5B-CD70-4EC6-ADFC-015183FBE08E}"/>
              </a:ext>
            </a:extLst>
          </p:cNvPr>
          <p:cNvSpPr txBox="1"/>
          <p:nvPr/>
        </p:nvSpPr>
        <p:spPr>
          <a:xfrm>
            <a:off x="1324305" y="3059668"/>
            <a:ext cx="6096000" cy="369332"/>
          </a:xfrm>
          <a:prstGeom prst="rect">
            <a:avLst/>
          </a:prstGeom>
          <a:noFill/>
        </p:spPr>
        <p:txBody>
          <a:bodyPr wrap="square">
            <a:spAutoFit/>
          </a:bodyPr>
          <a:lstStyle/>
          <a:p>
            <a:r>
              <a:rPr lang="en-US" dirty="0">
                <a:hlinkClick r:id="rId3"/>
              </a:rPr>
              <a:t>CLICK HERE FOR THE VIDEO</a:t>
            </a:r>
            <a:r>
              <a:rPr lang="en-IN" dirty="0"/>
              <a:t> </a:t>
            </a:r>
          </a:p>
        </p:txBody>
      </p:sp>
    </p:spTree>
    <p:extLst>
      <p:ext uri="{BB962C8B-B14F-4D97-AF65-F5344CB8AC3E}">
        <p14:creationId xmlns:p14="http://schemas.microsoft.com/office/powerpoint/2010/main" val="637837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BFD14-2995-4CE6-A6D9-8C42E4B418C3}"/>
              </a:ext>
            </a:extLst>
          </p:cNvPr>
          <p:cNvSpPr>
            <a:spLocks noGrp="1"/>
          </p:cNvSpPr>
          <p:nvPr>
            <p:ph type="title"/>
          </p:nvPr>
        </p:nvSpPr>
        <p:spPr/>
        <p:txBody>
          <a:bodyPr/>
          <a:lstStyle/>
          <a:p>
            <a:r>
              <a:rPr lang="en-IN" dirty="0"/>
              <a:t>Development of Pollen Grain:</a:t>
            </a:r>
          </a:p>
        </p:txBody>
      </p:sp>
      <p:sp>
        <p:nvSpPr>
          <p:cNvPr id="3" name="Content Placeholder 2">
            <a:extLst>
              <a:ext uri="{FF2B5EF4-FFF2-40B4-BE49-F238E27FC236}">
                <a16:creationId xmlns:a16="http://schemas.microsoft.com/office/drawing/2014/main" id="{8CA43F06-B151-43CA-BDF0-BC18CDC84E4C}"/>
              </a:ext>
            </a:extLst>
          </p:cNvPr>
          <p:cNvSpPr>
            <a:spLocks noGrp="1"/>
          </p:cNvSpPr>
          <p:nvPr>
            <p:ph idx="1"/>
          </p:nvPr>
        </p:nvSpPr>
        <p:spPr>
          <a:xfrm>
            <a:off x="250146" y="2054114"/>
            <a:ext cx="9628632" cy="3986213"/>
          </a:xfrm>
        </p:spPr>
        <p:txBody>
          <a:bodyPr>
            <a:normAutofit/>
          </a:bodyPr>
          <a:lstStyle/>
          <a:p>
            <a:r>
              <a:rPr lang="en-US" sz="2400" dirty="0">
                <a:latin typeface="Times New Roman" pitchFamily="18" charset="0"/>
                <a:cs typeface="Times New Roman" pitchFamily="18" charset="0"/>
              </a:rPr>
              <a:t>Pollen grain is a </a:t>
            </a:r>
            <a:r>
              <a:rPr lang="en-US" sz="2400" b="1" dirty="0">
                <a:latin typeface="Times New Roman" pitchFamily="18" charset="0"/>
                <a:cs typeface="Times New Roman" pitchFamily="18" charset="0"/>
              </a:rPr>
              <a:t>haploid unicellular body </a:t>
            </a:r>
            <a:r>
              <a:rPr lang="en-US" sz="2400" dirty="0">
                <a:latin typeface="Times New Roman" pitchFamily="18" charset="0"/>
                <a:cs typeface="Times New Roman" pitchFamily="18" charset="0"/>
              </a:rPr>
              <a:t>with a single nucleus.</a:t>
            </a:r>
            <a:endParaRPr lang="en-US" sz="2400" u="sng" dirty="0">
              <a:solidFill>
                <a:schemeClr val="tx1"/>
              </a:solidFill>
              <a:latin typeface="Times New Roman" pitchFamily="18" charset="0"/>
              <a:cs typeface="Times New Roman" pitchFamily="18" charset="0"/>
            </a:endParaRPr>
          </a:p>
          <a:p>
            <a:pPr algn="l"/>
            <a:r>
              <a:rPr lang="en-US" sz="2400" b="1" u="sng" dirty="0">
                <a:solidFill>
                  <a:schemeClr val="tx1"/>
                </a:solidFill>
                <a:latin typeface="Times New Roman" pitchFamily="18" charset="0"/>
                <a:cs typeface="Times New Roman" pitchFamily="18" charset="0"/>
              </a:rPr>
              <a:t>The pollen grains represent the male gametophyte.</a:t>
            </a:r>
            <a:endParaRPr lang="en-US" sz="2400" b="1" dirty="0">
              <a:solidFill>
                <a:schemeClr val="tx1"/>
              </a:solidFill>
              <a:latin typeface="Times New Roman" pitchFamily="18" charset="0"/>
              <a:cs typeface="Times New Roman" pitchFamily="18" charset="0"/>
            </a:endParaRPr>
          </a:p>
          <a:p>
            <a:pPr algn="l"/>
            <a:r>
              <a:rPr lang="en-US" sz="2400" dirty="0">
                <a:solidFill>
                  <a:schemeClr val="tx1"/>
                </a:solidFill>
                <a:latin typeface="Times New Roman" pitchFamily="18" charset="0"/>
                <a:cs typeface="Times New Roman" pitchFamily="18" charset="0"/>
              </a:rPr>
              <a:t>Each pollen grain has a prominent two-layered wall.</a:t>
            </a:r>
          </a:p>
          <a:p>
            <a:pPr algn="l"/>
            <a:r>
              <a:rPr lang="en-US" sz="2400" dirty="0">
                <a:solidFill>
                  <a:schemeClr val="tx1"/>
                </a:solidFill>
                <a:latin typeface="Times New Roman" pitchFamily="18" charset="0"/>
                <a:cs typeface="Times New Roman" pitchFamily="18" charset="0"/>
              </a:rPr>
              <a:t>The outer layer is called </a:t>
            </a:r>
            <a:r>
              <a:rPr lang="en-US" sz="2400" b="1" dirty="0">
                <a:solidFill>
                  <a:schemeClr val="tx1"/>
                </a:solidFill>
                <a:latin typeface="Times New Roman" pitchFamily="18" charset="0"/>
                <a:cs typeface="Times New Roman" pitchFamily="18" charset="0"/>
              </a:rPr>
              <a:t>exine </a:t>
            </a:r>
            <a:r>
              <a:rPr lang="en-US" sz="2400" dirty="0">
                <a:solidFill>
                  <a:schemeClr val="tx1"/>
                </a:solidFill>
                <a:latin typeface="Times New Roman" pitchFamily="18" charset="0"/>
                <a:cs typeface="Times New Roman" pitchFamily="18" charset="0"/>
              </a:rPr>
              <a:t>and made up of </a:t>
            </a:r>
            <a:r>
              <a:rPr lang="en-US" sz="2400" b="1" dirty="0">
                <a:solidFill>
                  <a:schemeClr val="tx1"/>
                </a:solidFill>
                <a:latin typeface="Times New Roman" pitchFamily="18" charset="0"/>
                <a:cs typeface="Times New Roman" pitchFamily="18" charset="0"/>
              </a:rPr>
              <a:t>sporopollenin.</a:t>
            </a:r>
          </a:p>
          <a:p>
            <a:pPr algn="l"/>
            <a:r>
              <a:rPr lang="en-US" sz="2400" dirty="0">
                <a:solidFill>
                  <a:schemeClr val="tx1"/>
                </a:solidFill>
                <a:latin typeface="Times New Roman" pitchFamily="18" charset="0"/>
                <a:cs typeface="Times New Roman" pitchFamily="18" charset="0"/>
              </a:rPr>
              <a:t>The inner layer is called </a:t>
            </a:r>
            <a:r>
              <a:rPr lang="en-US" sz="2400" b="1" dirty="0">
                <a:solidFill>
                  <a:schemeClr val="tx1"/>
                </a:solidFill>
                <a:latin typeface="Times New Roman" pitchFamily="18" charset="0"/>
                <a:cs typeface="Times New Roman" pitchFamily="18" charset="0"/>
              </a:rPr>
              <a:t>intine </a:t>
            </a:r>
            <a:r>
              <a:rPr lang="en-US" sz="2400" dirty="0">
                <a:solidFill>
                  <a:schemeClr val="tx1"/>
                </a:solidFill>
                <a:latin typeface="Times New Roman" pitchFamily="18" charset="0"/>
                <a:cs typeface="Times New Roman" pitchFamily="18" charset="0"/>
              </a:rPr>
              <a:t>and made up of </a:t>
            </a:r>
            <a:r>
              <a:rPr lang="en-US" sz="2400" b="1" dirty="0">
                <a:solidFill>
                  <a:schemeClr val="tx1"/>
                </a:solidFill>
                <a:latin typeface="Times New Roman" pitchFamily="18" charset="0"/>
                <a:cs typeface="Times New Roman" pitchFamily="18" charset="0"/>
              </a:rPr>
              <a:t>cellulose and pectin.</a:t>
            </a:r>
          </a:p>
        </p:txBody>
      </p:sp>
      <p:pic>
        <p:nvPicPr>
          <p:cNvPr id="2052" name="Picture 4" descr="Wellcome Image Awards | Pollen grains">
            <a:extLst>
              <a:ext uri="{FF2B5EF4-FFF2-40B4-BE49-F238E27FC236}">
                <a16:creationId xmlns:a16="http://schemas.microsoft.com/office/drawing/2014/main" id="{57F65C1E-BD26-4963-82D4-61788D610B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9613" y="4809633"/>
            <a:ext cx="2543175" cy="1800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645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052"/>
                                        </p:tgtEl>
                                        <p:attrNameLst>
                                          <p:attrName>style.visibility</p:attrName>
                                        </p:attrNameLst>
                                      </p:cBhvr>
                                      <p:to>
                                        <p:strVal val="visible"/>
                                      </p:to>
                                    </p:set>
                                    <p:animEffect transition="in" filter="fade">
                                      <p:cBhvr>
                                        <p:cTn id="42" dur="1000"/>
                                        <p:tgtEl>
                                          <p:spTgt spid="2052"/>
                                        </p:tgtEl>
                                      </p:cBhvr>
                                    </p:animEffect>
                                    <p:anim calcmode="lin" valueType="num">
                                      <p:cBhvr>
                                        <p:cTn id="43" dur="1000" fill="hold"/>
                                        <p:tgtEl>
                                          <p:spTgt spid="2052"/>
                                        </p:tgtEl>
                                        <p:attrNameLst>
                                          <p:attrName>ppt_x</p:attrName>
                                        </p:attrNameLst>
                                      </p:cBhvr>
                                      <p:tavLst>
                                        <p:tav tm="0">
                                          <p:val>
                                            <p:strVal val="#ppt_x"/>
                                          </p:val>
                                        </p:tav>
                                        <p:tav tm="100000">
                                          <p:val>
                                            <p:strVal val="#ppt_x"/>
                                          </p:val>
                                        </p:tav>
                                      </p:tavLst>
                                    </p:anim>
                                    <p:anim calcmode="lin" valueType="num">
                                      <p:cBhvr>
                                        <p:cTn id="44"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BFD14-2995-4CE6-A6D9-8C42E4B418C3}"/>
              </a:ext>
            </a:extLst>
          </p:cNvPr>
          <p:cNvSpPr>
            <a:spLocks noGrp="1"/>
          </p:cNvSpPr>
          <p:nvPr>
            <p:ph type="title"/>
          </p:nvPr>
        </p:nvSpPr>
        <p:spPr/>
        <p:txBody>
          <a:bodyPr/>
          <a:lstStyle/>
          <a:p>
            <a:r>
              <a:rPr lang="en-IN" dirty="0"/>
              <a:t>Development of Pollen Grain:</a:t>
            </a:r>
          </a:p>
        </p:txBody>
      </p:sp>
      <p:sp>
        <p:nvSpPr>
          <p:cNvPr id="3" name="Content Placeholder 2">
            <a:extLst>
              <a:ext uri="{FF2B5EF4-FFF2-40B4-BE49-F238E27FC236}">
                <a16:creationId xmlns:a16="http://schemas.microsoft.com/office/drawing/2014/main" id="{8CA43F06-B151-43CA-BDF0-BC18CDC84E4C}"/>
              </a:ext>
            </a:extLst>
          </p:cNvPr>
          <p:cNvSpPr>
            <a:spLocks noGrp="1"/>
          </p:cNvSpPr>
          <p:nvPr>
            <p:ph idx="1"/>
          </p:nvPr>
        </p:nvSpPr>
        <p:spPr>
          <a:xfrm>
            <a:off x="250146" y="2054114"/>
            <a:ext cx="7758737" cy="3986213"/>
          </a:xfrm>
        </p:spPr>
        <p:txBody>
          <a:bodyPr>
            <a:normAutofit/>
          </a:bodyPr>
          <a:lstStyle/>
          <a:p>
            <a:pPr algn="l"/>
            <a:r>
              <a:rPr lang="en-US" sz="2400" dirty="0">
                <a:solidFill>
                  <a:schemeClr val="tx1"/>
                </a:solidFill>
                <a:latin typeface="Times New Roman" pitchFamily="18" charset="0"/>
                <a:cs typeface="Times New Roman" pitchFamily="18" charset="0"/>
              </a:rPr>
              <a:t>When pollen grain is mature, its nucleus undergoes mitosis to form a large vegetative cell (tube cell) and a small generative cell which floats in the cytoplasm of vegetative cell.</a:t>
            </a:r>
          </a:p>
          <a:p>
            <a:pPr algn="l"/>
            <a:r>
              <a:rPr lang="en-US" sz="2400" dirty="0">
                <a:solidFill>
                  <a:schemeClr val="tx1"/>
                </a:solidFill>
                <a:latin typeface="Times New Roman" pitchFamily="18" charset="0"/>
                <a:cs typeface="Times New Roman" pitchFamily="18" charset="0"/>
              </a:rPr>
              <a:t>In 60% angiosperms, the pollen grains are shed at this two-celled stage. In certain species the generative cell divides mitotically to form two male gametes and the pollen grains are three-celled during liberation.</a:t>
            </a:r>
          </a:p>
          <a:p>
            <a:endParaRPr lang="en-IN" dirty="0"/>
          </a:p>
        </p:txBody>
      </p:sp>
      <p:pic>
        <p:nvPicPr>
          <p:cNvPr id="4" name="Picture 2" descr="C:\Users\bhupender\Videos\pollen-grain.png">
            <a:extLst>
              <a:ext uri="{FF2B5EF4-FFF2-40B4-BE49-F238E27FC236}">
                <a16:creationId xmlns:a16="http://schemas.microsoft.com/office/drawing/2014/main" id="{77164F63-E93B-4006-B4CC-D97271319E08}"/>
              </a:ext>
            </a:extLst>
          </p:cNvPr>
          <p:cNvPicPr>
            <a:picLocks noChangeAspect="1" noChangeArrowheads="1"/>
          </p:cNvPicPr>
          <p:nvPr/>
        </p:nvPicPr>
        <p:blipFill rotWithShape="1">
          <a:blip r:embed="rId2"/>
          <a:srcRect t="23923"/>
          <a:stretch/>
        </p:blipFill>
        <p:spPr bwMode="auto">
          <a:xfrm>
            <a:off x="8205952" y="1859988"/>
            <a:ext cx="2819400" cy="5046820"/>
          </a:xfrm>
          <a:prstGeom prst="rect">
            <a:avLst/>
          </a:prstGeom>
          <a:noFill/>
        </p:spPr>
      </p:pic>
    </p:spTree>
    <p:extLst>
      <p:ext uri="{BB962C8B-B14F-4D97-AF65-F5344CB8AC3E}">
        <p14:creationId xmlns:p14="http://schemas.microsoft.com/office/powerpoint/2010/main" val="3346390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8A48D-3C77-4F68-8B2A-D2B0FE52DADA}"/>
              </a:ext>
            </a:extLst>
          </p:cNvPr>
          <p:cNvSpPr>
            <a:spLocks noGrp="1"/>
          </p:cNvSpPr>
          <p:nvPr>
            <p:ph type="title"/>
          </p:nvPr>
        </p:nvSpPr>
        <p:spPr/>
        <p:txBody>
          <a:bodyPr/>
          <a:lstStyle/>
          <a:p>
            <a:r>
              <a:rPr lang="en-IN" dirty="0"/>
              <a:t>USES OF POLLEN</a:t>
            </a:r>
          </a:p>
        </p:txBody>
      </p:sp>
      <p:sp>
        <p:nvSpPr>
          <p:cNvPr id="3" name="Content Placeholder 2">
            <a:extLst>
              <a:ext uri="{FF2B5EF4-FFF2-40B4-BE49-F238E27FC236}">
                <a16:creationId xmlns:a16="http://schemas.microsoft.com/office/drawing/2014/main" id="{E0089B8E-9A68-47E8-87B4-36CD009465B4}"/>
              </a:ext>
            </a:extLst>
          </p:cNvPr>
          <p:cNvSpPr>
            <a:spLocks noGrp="1"/>
          </p:cNvSpPr>
          <p:nvPr>
            <p:ph idx="1"/>
          </p:nvPr>
        </p:nvSpPr>
        <p:spPr>
          <a:xfrm>
            <a:off x="1280160" y="1949019"/>
            <a:ext cx="9628632" cy="4661988"/>
          </a:xfrm>
        </p:spPr>
        <p:txBody>
          <a:bodyPr>
            <a:normAutofit lnSpcReduction="10000"/>
          </a:bodyPr>
          <a:lstStyle/>
          <a:p>
            <a:r>
              <a:rPr lang="en-US" dirty="0"/>
              <a:t>Pollen is used to manipulate plant traits. </a:t>
            </a:r>
          </a:p>
          <a:p>
            <a:r>
              <a:rPr lang="en-US" dirty="0"/>
              <a:t>Cross-pollination is the process of fertilization between similar plants to improve them. </a:t>
            </a:r>
          </a:p>
          <a:p>
            <a:r>
              <a:rPr lang="en-US" dirty="0"/>
              <a:t>Creating plants resistant to pests or dehydration or increasing crop production are a few changes made through cross-pollinating. </a:t>
            </a:r>
          </a:p>
          <a:p>
            <a:r>
              <a:rPr lang="en-US" dirty="0"/>
              <a:t>Pollen can also be used by archeologists to determine what ancient civilizations used for food.</a:t>
            </a:r>
          </a:p>
          <a:p>
            <a:r>
              <a:rPr lang="en-US" dirty="0"/>
              <a:t>Pollen is used in supplements to improve athletic performance or increase the strength of immune systems. </a:t>
            </a:r>
          </a:p>
          <a:p>
            <a:r>
              <a:rPr lang="en-US" dirty="0"/>
              <a:t>Pollen can also create a variety of allergic reactions in people--wind-carried pollen such as grass and ragweed are the most common culprits. </a:t>
            </a:r>
            <a:endParaRPr lang="en-IN" dirty="0"/>
          </a:p>
        </p:txBody>
      </p:sp>
    </p:spTree>
    <p:extLst>
      <p:ext uri="{BB962C8B-B14F-4D97-AF65-F5344CB8AC3E}">
        <p14:creationId xmlns:p14="http://schemas.microsoft.com/office/powerpoint/2010/main" val="491729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Educational subjects 16x9">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27.potx" id="{6B18C398-4F76-4BDC-B8A4-D02A96E0AA82}" vid="{FBF1AC64-E511-41D2-AA23-0E693E79CD77}"/>
    </a:ext>
  </a:extLst>
</a:theme>
</file>

<file path=ppt/theme/theme2.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Educational subjects presentation, chalkboard illustrations design (widescreen)</Template>
  <TotalTime>242</TotalTime>
  <Words>699</Words>
  <Application>Microsoft Office PowerPoint</Application>
  <PresentationFormat>Widescreen</PresentationFormat>
  <Paragraphs>50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Times New Roman</vt:lpstr>
      <vt:lpstr>Wingdings</vt:lpstr>
      <vt:lpstr>Educational subjects 16x9</vt:lpstr>
      <vt:lpstr>SEXUAL REPRODUCTION IN FLOWERING PLANTS</vt:lpstr>
      <vt:lpstr>Flower - The Fascinating Organs of Angiosperms</vt:lpstr>
      <vt:lpstr>Parts of Flower</vt:lpstr>
      <vt:lpstr>Male Reproductive Organ</vt:lpstr>
      <vt:lpstr>Structure of Microsporangium (Pollen sac):</vt:lpstr>
      <vt:lpstr>Microsporogenesis &amp; Formation of Pollen Grains  (Male Gametophyte):</vt:lpstr>
      <vt:lpstr>PowerPoint Presentation</vt:lpstr>
      <vt:lpstr>Development of Pollen Grain:</vt:lpstr>
      <vt:lpstr>Development of Pollen Grain:</vt:lpstr>
      <vt:lpstr>USES OF POLLEN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sammar delhi</dc:creator>
  <cp:lastModifiedBy>samar4edu@gmail.com</cp:lastModifiedBy>
  <cp:revision>16</cp:revision>
  <dcterms:created xsi:type="dcterms:W3CDTF">2021-06-19T11:01:37Z</dcterms:created>
  <dcterms:modified xsi:type="dcterms:W3CDTF">2023-12-24T06:10:12Z</dcterms:modified>
</cp:coreProperties>
</file>