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8" r:id="rId2"/>
    <p:sldId id="294" r:id="rId3"/>
    <p:sldId id="260" r:id="rId4"/>
    <p:sldId id="295" r:id="rId5"/>
    <p:sldId id="296" r:id="rId6"/>
    <p:sldId id="302" r:id="rId7"/>
    <p:sldId id="297" r:id="rId8"/>
    <p:sldId id="270" r:id="rId9"/>
    <p:sldId id="299" r:id="rId10"/>
    <p:sldId id="298" r:id="rId11"/>
    <p:sldId id="281" r:id="rId12"/>
    <p:sldId id="293" r:id="rId13"/>
    <p:sldId id="271" r:id="rId14"/>
    <p:sldId id="300" r:id="rId15"/>
    <p:sldId id="285" r:id="rId16"/>
    <p:sldId id="301" r:id="rId17"/>
    <p:sldId id="303" r:id="rId18"/>
    <p:sldId id="282" r:id="rId19"/>
    <p:sldId id="283" r:id="rId20"/>
    <p:sldId id="29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image" Target="../media/image8.jfif"/></Relationships>
</file>

<file path=ppt/diagrams/_rels/data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g"/></Relationships>
</file>

<file path=ppt/diagrams/_rels/drawing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image" Target="../media/image8.jfif"/></Relationships>
</file>

<file path=ppt/diagrams/_rels/drawing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F9EBBC-5393-4863-B372-34B25FC6E0C0}" type="doc">
      <dgm:prSet loTypeId="urn:microsoft.com/office/officeart/2005/8/layout/hList1" loCatId="list" qsTypeId="urn:microsoft.com/office/officeart/2005/8/quickstyle/3d3" qsCatId="3D" csTypeId="urn:microsoft.com/office/officeart/2005/8/colors/accent1_2" csCatId="accent1" phldr="1"/>
      <dgm:spPr/>
      <dgm:t>
        <a:bodyPr/>
        <a:lstStyle/>
        <a:p>
          <a:endParaRPr lang="en-IN"/>
        </a:p>
      </dgm:t>
    </dgm:pt>
    <dgm:pt modelId="{038381B2-4E20-4A69-B91D-B16722695B13}">
      <dgm:prSet phldrT="[Text]"/>
      <dgm:spPr/>
      <dgm:t>
        <a:bodyPr/>
        <a:lstStyle/>
        <a:p>
          <a:pPr algn="just"/>
          <a:r>
            <a:rPr lang="en-US" b="1" dirty="0">
              <a:solidFill>
                <a:schemeClr val="tx2"/>
              </a:solidFill>
              <a:latin typeface="Times New Roman" pitchFamily="18" charset="0"/>
              <a:cs typeface="Times New Roman" pitchFamily="18" charset="0"/>
            </a:rPr>
            <a:t>Autogamy</a:t>
          </a:r>
          <a:endParaRPr lang="en-IN" dirty="0">
            <a:solidFill>
              <a:schemeClr val="tx2"/>
            </a:solidFill>
          </a:endParaRPr>
        </a:p>
      </dgm:t>
    </dgm:pt>
    <dgm:pt modelId="{D29AAB1B-235C-4092-9E2F-4A70F86F3715}" type="parTrans" cxnId="{BEAE9836-AFBE-46A1-ADF6-DBDA428C2BEC}">
      <dgm:prSet/>
      <dgm:spPr/>
      <dgm:t>
        <a:bodyPr/>
        <a:lstStyle/>
        <a:p>
          <a:pPr algn="just"/>
          <a:endParaRPr lang="en-IN"/>
        </a:p>
      </dgm:t>
    </dgm:pt>
    <dgm:pt modelId="{780B916C-936C-4D0D-B173-03723444003E}" type="sibTrans" cxnId="{BEAE9836-AFBE-46A1-ADF6-DBDA428C2BEC}">
      <dgm:prSet/>
      <dgm:spPr/>
      <dgm:t>
        <a:bodyPr/>
        <a:lstStyle/>
        <a:p>
          <a:pPr algn="just"/>
          <a:endParaRPr lang="en-IN"/>
        </a:p>
      </dgm:t>
    </dgm:pt>
    <dgm:pt modelId="{180D5585-13AB-4359-ADF2-563BB1A3C078}">
      <dgm:prSet phldrT="[Text]"/>
      <dgm:spPr/>
      <dgm:t>
        <a:bodyPr/>
        <a:lstStyle/>
        <a:p>
          <a:pPr algn="just"/>
          <a:r>
            <a:rPr lang="en-US" dirty="0">
              <a:latin typeface="Times New Roman" pitchFamily="18" charset="0"/>
              <a:cs typeface="Times New Roman" pitchFamily="18" charset="0"/>
            </a:rPr>
            <a:t>It is the transfer of pollen grains from anther of a flower to the stigma of the same flower. </a:t>
          </a:r>
          <a:endParaRPr lang="en-IN" dirty="0"/>
        </a:p>
      </dgm:t>
    </dgm:pt>
    <dgm:pt modelId="{17F116B2-88B1-41B4-B6B6-200B917B4562}" type="parTrans" cxnId="{7B1EADD9-2922-4D4E-BC2C-15F4AF479753}">
      <dgm:prSet/>
      <dgm:spPr/>
      <dgm:t>
        <a:bodyPr/>
        <a:lstStyle/>
        <a:p>
          <a:pPr algn="just"/>
          <a:endParaRPr lang="en-IN"/>
        </a:p>
      </dgm:t>
    </dgm:pt>
    <dgm:pt modelId="{A2671BE1-E952-43A1-BA4D-6DE129B64972}" type="sibTrans" cxnId="{7B1EADD9-2922-4D4E-BC2C-15F4AF479753}">
      <dgm:prSet/>
      <dgm:spPr/>
      <dgm:t>
        <a:bodyPr/>
        <a:lstStyle/>
        <a:p>
          <a:pPr algn="just"/>
          <a:endParaRPr lang="en-IN"/>
        </a:p>
      </dgm:t>
    </dgm:pt>
    <dgm:pt modelId="{8832CD70-85E7-4FF7-8029-BC54CC091AE4}">
      <dgm:prSet phldrT="[Text]"/>
      <dgm:spPr/>
      <dgm:t>
        <a:bodyPr/>
        <a:lstStyle/>
        <a:p>
          <a:pPr algn="just"/>
          <a:r>
            <a:rPr lang="en-US" b="1" dirty="0">
              <a:solidFill>
                <a:schemeClr val="tx2"/>
              </a:solidFill>
              <a:latin typeface="Times New Roman" pitchFamily="18" charset="0"/>
              <a:cs typeface="Times New Roman" pitchFamily="18" charset="0"/>
            </a:rPr>
            <a:t>Geitonogamy</a:t>
          </a:r>
          <a:endParaRPr lang="en-IN" dirty="0">
            <a:solidFill>
              <a:schemeClr val="tx2"/>
            </a:solidFill>
          </a:endParaRPr>
        </a:p>
      </dgm:t>
    </dgm:pt>
    <dgm:pt modelId="{31973059-3B81-40CD-929C-245486990CA9}" type="parTrans" cxnId="{3CDC1BDD-95AF-4C60-9CC7-BA10086447B1}">
      <dgm:prSet/>
      <dgm:spPr/>
      <dgm:t>
        <a:bodyPr/>
        <a:lstStyle/>
        <a:p>
          <a:pPr algn="just"/>
          <a:endParaRPr lang="en-IN"/>
        </a:p>
      </dgm:t>
    </dgm:pt>
    <dgm:pt modelId="{1B136D77-57C7-4C0B-B557-2B7F20B7E62C}" type="sibTrans" cxnId="{3CDC1BDD-95AF-4C60-9CC7-BA10086447B1}">
      <dgm:prSet/>
      <dgm:spPr/>
      <dgm:t>
        <a:bodyPr/>
        <a:lstStyle/>
        <a:p>
          <a:pPr algn="just"/>
          <a:endParaRPr lang="en-IN"/>
        </a:p>
      </dgm:t>
    </dgm:pt>
    <dgm:pt modelId="{E818423A-55F8-4A55-89BA-D128240AAD57}">
      <dgm:prSet phldrT="[Text]"/>
      <dgm:spPr/>
      <dgm:t>
        <a:bodyPr/>
        <a:lstStyle/>
        <a:p>
          <a:pPr algn="just"/>
          <a:r>
            <a:rPr lang="en-US" dirty="0">
              <a:latin typeface="Times New Roman" pitchFamily="18" charset="0"/>
              <a:cs typeface="Times New Roman" pitchFamily="18" charset="0"/>
            </a:rPr>
            <a:t>When pollen from one flower are deposited on the stigma of another flower borne on the same plant. </a:t>
          </a:r>
          <a:endParaRPr lang="en-IN" dirty="0"/>
        </a:p>
      </dgm:t>
    </dgm:pt>
    <dgm:pt modelId="{F81494CC-CBC4-475F-ADF8-86A12075EC97}" type="parTrans" cxnId="{9A8A376B-C284-4760-8007-BC2A0512740C}">
      <dgm:prSet/>
      <dgm:spPr/>
      <dgm:t>
        <a:bodyPr/>
        <a:lstStyle/>
        <a:p>
          <a:pPr algn="just"/>
          <a:endParaRPr lang="en-IN"/>
        </a:p>
      </dgm:t>
    </dgm:pt>
    <dgm:pt modelId="{1689A785-24B6-465D-9778-220B4B5EA32D}" type="sibTrans" cxnId="{9A8A376B-C284-4760-8007-BC2A0512740C}">
      <dgm:prSet/>
      <dgm:spPr/>
      <dgm:t>
        <a:bodyPr/>
        <a:lstStyle/>
        <a:p>
          <a:pPr algn="just"/>
          <a:endParaRPr lang="en-IN"/>
        </a:p>
      </dgm:t>
    </dgm:pt>
    <dgm:pt modelId="{3EB03E95-AADA-4E5A-9000-3B5C25F2B713}">
      <dgm:prSet phldrT="[Text]"/>
      <dgm:spPr/>
      <dgm:t>
        <a:bodyPr/>
        <a:lstStyle/>
        <a:p>
          <a:pPr algn="just"/>
          <a:r>
            <a:rPr lang="en-US" b="1" dirty="0">
              <a:solidFill>
                <a:schemeClr val="tx2"/>
              </a:solidFill>
              <a:latin typeface="Times New Roman" pitchFamily="18" charset="0"/>
              <a:cs typeface="Times New Roman" pitchFamily="18" charset="0"/>
            </a:rPr>
            <a:t>Xenogamy/Allogamy</a:t>
          </a:r>
          <a:endParaRPr lang="en-IN" dirty="0">
            <a:solidFill>
              <a:schemeClr val="tx2"/>
            </a:solidFill>
          </a:endParaRPr>
        </a:p>
      </dgm:t>
    </dgm:pt>
    <dgm:pt modelId="{866D20F1-F1AF-4787-B8E6-3C2075A15D85}" type="parTrans" cxnId="{1EA45DC9-C0BE-40A7-B9FB-C0F6B057B239}">
      <dgm:prSet/>
      <dgm:spPr/>
      <dgm:t>
        <a:bodyPr/>
        <a:lstStyle/>
        <a:p>
          <a:pPr algn="just"/>
          <a:endParaRPr lang="en-IN"/>
        </a:p>
      </dgm:t>
    </dgm:pt>
    <dgm:pt modelId="{306FE1A4-5A5B-4125-BD65-AF89B9005012}" type="sibTrans" cxnId="{1EA45DC9-C0BE-40A7-B9FB-C0F6B057B239}">
      <dgm:prSet/>
      <dgm:spPr/>
      <dgm:t>
        <a:bodyPr/>
        <a:lstStyle/>
        <a:p>
          <a:pPr algn="just"/>
          <a:endParaRPr lang="en-IN"/>
        </a:p>
      </dgm:t>
    </dgm:pt>
    <dgm:pt modelId="{12A1F806-144D-4DBE-BA06-D9A99EE501BB}">
      <dgm:prSet phldrT="[Text]"/>
      <dgm:spPr/>
      <dgm:t>
        <a:bodyPr/>
        <a:lstStyle/>
        <a:p>
          <a:pPr algn="just"/>
          <a:r>
            <a:rPr lang="en-US" dirty="0">
              <a:latin typeface="Times New Roman" pitchFamily="18" charset="0"/>
              <a:cs typeface="Times New Roman" pitchFamily="18" charset="0"/>
            </a:rPr>
            <a:t>Cross pollination can also be defined as the migration of pollen grains from one flower to the stigma of genetically different flowers.</a:t>
          </a:r>
          <a:endParaRPr lang="en-IN" dirty="0"/>
        </a:p>
      </dgm:t>
    </dgm:pt>
    <dgm:pt modelId="{35BD26D0-0930-40BD-939D-F8930E194F2A}" type="parTrans" cxnId="{3D2C0DA5-45A6-4335-A2A7-B528DD0E40C1}">
      <dgm:prSet/>
      <dgm:spPr/>
      <dgm:t>
        <a:bodyPr/>
        <a:lstStyle/>
        <a:p>
          <a:pPr algn="just"/>
          <a:endParaRPr lang="en-IN"/>
        </a:p>
      </dgm:t>
    </dgm:pt>
    <dgm:pt modelId="{7C98CF6F-66C2-4BF7-968B-5D05C069CA0B}" type="sibTrans" cxnId="{3D2C0DA5-45A6-4335-A2A7-B528DD0E40C1}">
      <dgm:prSet/>
      <dgm:spPr/>
      <dgm:t>
        <a:bodyPr/>
        <a:lstStyle/>
        <a:p>
          <a:pPr algn="just"/>
          <a:endParaRPr lang="en-IN"/>
        </a:p>
      </dgm:t>
    </dgm:pt>
    <dgm:pt modelId="{60656A31-5F64-47EE-93D8-7E21F6697AFB}">
      <dgm:prSet phldrT="[Text]"/>
      <dgm:spPr/>
      <dgm:t>
        <a:bodyPr/>
        <a:lstStyle/>
        <a:p>
          <a:pPr algn="just"/>
          <a:r>
            <a:rPr lang="en-US" dirty="0">
              <a:latin typeface="Times New Roman" pitchFamily="18" charset="0"/>
              <a:cs typeface="Times New Roman" pitchFamily="18" charset="0"/>
            </a:rPr>
            <a:t>For example: Pea, Wheat, Rice etc.</a:t>
          </a:r>
          <a:endParaRPr lang="en-IN" dirty="0"/>
        </a:p>
      </dgm:t>
    </dgm:pt>
    <dgm:pt modelId="{75C8F34E-8206-468B-8665-160C05F72A0D}" type="parTrans" cxnId="{803F0C61-61B0-42E1-9A3B-3DAA73C8A4C0}">
      <dgm:prSet/>
      <dgm:spPr/>
      <dgm:t>
        <a:bodyPr/>
        <a:lstStyle/>
        <a:p>
          <a:endParaRPr lang="en-IN"/>
        </a:p>
      </dgm:t>
    </dgm:pt>
    <dgm:pt modelId="{E9357746-42AF-416D-B17A-F8506B5A350F}" type="sibTrans" cxnId="{803F0C61-61B0-42E1-9A3B-3DAA73C8A4C0}">
      <dgm:prSet/>
      <dgm:spPr/>
      <dgm:t>
        <a:bodyPr/>
        <a:lstStyle/>
        <a:p>
          <a:endParaRPr lang="en-IN"/>
        </a:p>
      </dgm:t>
    </dgm:pt>
    <dgm:pt modelId="{04AB1D0F-E79C-4574-92FF-5DDF5DC510FD}">
      <dgm:prSet phldrT="[Text]"/>
      <dgm:spPr/>
      <dgm:t>
        <a:bodyPr/>
        <a:lstStyle/>
        <a:p>
          <a:pPr algn="l"/>
          <a:r>
            <a:rPr lang="en-US" dirty="0">
              <a:latin typeface="Times New Roman" pitchFamily="18" charset="0"/>
              <a:cs typeface="Times New Roman" pitchFamily="18" charset="0"/>
            </a:rPr>
            <a:t>For example: Cucurbits.</a:t>
          </a:r>
          <a:endParaRPr lang="en-IN" dirty="0"/>
        </a:p>
      </dgm:t>
    </dgm:pt>
    <dgm:pt modelId="{6194C29A-8CDC-4F31-9240-7D1D7FFF4E73}" type="parTrans" cxnId="{D9F67A9E-0A90-407C-95C6-2BDB2D71FDA7}">
      <dgm:prSet/>
      <dgm:spPr/>
      <dgm:t>
        <a:bodyPr/>
        <a:lstStyle/>
        <a:p>
          <a:endParaRPr lang="en-IN"/>
        </a:p>
      </dgm:t>
    </dgm:pt>
    <dgm:pt modelId="{E53A3750-8C60-45FB-953B-BBD4ABA2845E}" type="sibTrans" cxnId="{D9F67A9E-0A90-407C-95C6-2BDB2D71FDA7}">
      <dgm:prSet/>
      <dgm:spPr/>
      <dgm:t>
        <a:bodyPr/>
        <a:lstStyle/>
        <a:p>
          <a:endParaRPr lang="en-IN"/>
        </a:p>
      </dgm:t>
    </dgm:pt>
    <dgm:pt modelId="{7EA7B572-6981-49E0-9A9D-A7F40FCABFBE}">
      <dgm:prSet phldrT="[Text]"/>
      <dgm:spPr/>
      <dgm:t>
        <a:bodyPr/>
        <a:lstStyle/>
        <a:p>
          <a:pPr algn="l"/>
          <a:r>
            <a:rPr lang="en-US" dirty="0">
              <a:latin typeface="Times New Roman" pitchFamily="18" charset="0"/>
              <a:cs typeface="Times New Roman" pitchFamily="18" charset="0"/>
            </a:rPr>
            <a:t>For example: Date palm, Papaya </a:t>
          </a:r>
          <a:r>
            <a:rPr lang="en-US" dirty="0" err="1">
              <a:latin typeface="Times New Roman" pitchFamily="18" charset="0"/>
              <a:cs typeface="Times New Roman" pitchFamily="18" charset="0"/>
            </a:rPr>
            <a:t>etc</a:t>
          </a:r>
          <a:endParaRPr lang="en-IN" dirty="0"/>
        </a:p>
      </dgm:t>
    </dgm:pt>
    <dgm:pt modelId="{5E6E56DC-C640-4BBA-A907-616E432D0F0C}" type="parTrans" cxnId="{5A9FD000-C358-41D9-B244-5360249AC11E}">
      <dgm:prSet/>
      <dgm:spPr/>
      <dgm:t>
        <a:bodyPr/>
        <a:lstStyle/>
        <a:p>
          <a:endParaRPr lang="en-IN"/>
        </a:p>
      </dgm:t>
    </dgm:pt>
    <dgm:pt modelId="{A0800808-CF70-41EF-AE4E-ABD618906909}" type="sibTrans" cxnId="{5A9FD000-C358-41D9-B244-5360249AC11E}">
      <dgm:prSet/>
      <dgm:spPr/>
      <dgm:t>
        <a:bodyPr/>
        <a:lstStyle/>
        <a:p>
          <a:endParaRPr lang="en-IN"/>
        </a:p>
      </dgm:t>
    </dgm:pt>
    <dgm:pt modelId="{A893C105-80A3-4305-9BD1-C4156FFAAB60}" type="pres">
      <dgm:prSet presAssocID="{FFF9EBBC-5393-4863-B372-34B25FC6E0C0}" presName="Name0" presStyleCnt="0">
        <dgm:presLayoutVars>
          <dgm:dir/>
          <dgm:animLvl val="lvl"/>
          <dgm:resizeHandles val="exact"/>
        </dgm:presLayoutVars>
      </dgm:prSet>
      <dgm:spPr/>
    </dgm:pt>
    <dgm:pt modelId="{02220917-DDF4-49E4-B3D8-2A4E93279DAF}" type="pres">
      <dgm:prSet presAssocID="{038381B2-4E20-4A69-B91D-B16722695B13}" presName="composite" presStyleCnt="0"/>
      <dgm:spPr/>
    </dgm:pt>
    <dgm:pt modelId="{06E5DB9F-6416-4E73-A862-4A0E92D53BC6}" type="pres">
      <dgm:prSet presAssocID="{038381B2-4E20-4A69-B91D-B16722695B13}" presName="parTx" presStyleLbl="alignNode1" presStyleIdx="0" presStyleCnt="3">
        <dgm:presLayoutVars>
          <dgm:chMax val="0"/>
          <dgm:chPref val="0"/>
          <dgm:bulletEnabled val="1"/>
        </dgm:presLayoutVars>
      </dgm:prSet>
      <dgm:spPr/>
    </dgm:pt>
    <dgm:pt modelId="{8A6DC0C3-8D1A-414A-A0A9-5A5958E6C10C}" type="pres">
      <dgm:prSet presAssocID="{038381B2-4E20-4A69-B91D-B16722695B13}" presName="desTx" presStyleLbl="alignAccFollowNode1" presStyleIdx="0" presStyleCnt="3">
        <dgm:presLayoutVars>
          <dgm:bulletEnabled val="1"/>
        </dgm:presLayoutVars>
      </dgm:prSet>
      <dgm:spPr/>
    </dgm:pt>
    <dgm:pt modelId="{CB38A9B2-8510-4092-BEC6-BA3898443CD6}" type="pres">
      <dgm:prSet presAssocID="{780B916C-936C-4D0D-B173-03723444003E}" presName="space" presStyleCnt="0"/>
      <dgm:spPr/>
    </dgm:pt>
    <dgm:pt modelId="{5C029EEF-C527-44A5-BA46-5F46D0FA4971}" type="pres">
      <dgm:prSet presAssocID="{8832CD70-85E7-4FF7-8029-BC54CC091AE4}" presName="composite" presStyleCnt="0"/>
      <dgm:spPr/>
    </dgm:pt>
    <dgm:pt modelId="{886A141B-CF96-44A3-8B28-22810782A5B7}" type="pres">
      <dgm:prSet presAssocID="{8832CD70-85E7-4FF7-8029-BC54CC091AE4}" presName="parTx" presStyleLbl="alignNode1" presStyleIdx="1" presStyleCnt="3">
        <dgm:presLayoutVars>
          <dgm:chMax val="0"/>
          <dgm:chPref val="0"/>
          <dgm:bulletEnabled val="1"/>
        </dgm:presLayoutVars>
      </dgm:prSet>
      <dgm:spPr/>
    </dgm:pt>
    <dgm:pt modelId="{B40E6991-0A17-40AE-94B0-D66F1B9E04E8}" type="pres">
      <dgm:prSet presAssocID="{8832CD70-85E7-4FF7-8029-BC54CC091AE4}" presName="desTx" presStyleLbl="alignAccFollowNode1" presStyleIdx="1" presStyleCnt="3">
        <dgm:presLayoutVars>
          <dgm:bulletEnabled val="1"/>
        </dgm:presLayoutVars>
      </dgm:prSet>
      <dgm:spPr/>
    </dgm:pt>
    <dgm:pt modelId="{A549953F-C8DA-4AA1-BE54-4552AE82FA48}" type="pres">
      <dgm:prSet presAssocID="{1B136D77-57C7-4C0B-B557-2B7F20B7E62C}" presName="space" presStyleCnt="0"/>
      <dgm:spPr/>
    </dgm:pt>
    <dgm:pt modelId="{9DFA780C-B617-43D7-8F49-A69A6D9C5E07}" type="pres">
      <dgm:prSet presAssocID="{3EB03E95-AADA-4E5A-9000-3B5C25F2B713}" presName="composite" presStyleCnt="0"/>
      <dgm:spPr/>
    </dgm:pt>
    <dgm:pt modelId="{1D501CC9-5CFD-412B-9D6D-3FFFB1DB8CA1}" type="pres">
      <dgm:prSet presAssocID="{3EB03E95-AADA-4E5A-9000-3B5C25F2B713}" presName="parTx" presStyleLbl="alignNode1" presStyleIdx="2" presStyleCnt="3">
        <dgm:presLayoutVars>
          <dgm:chMax val="0"/>
          <dgm:chPref val="0"/>
          <dgm:bulletEnabled val="1"/>
        </dgm:presLayoutVars>
      </dgm:prSet>
      <dgm:spPr/>
    </dgm:pt>
    <dgm:pt modelId="{AC1D75BA-4484-48E3-95B2-B827FF08FF19}" type="pres">
      <dgm:prSet presAssocID="{3EB03E95-AADA-4E5A-9000-3B5C25F2B713}" presName="desTx" presStyleLbl="alignAccFollowNode1" presStyleIdx="2" presStyleCnt="3">
        <dgm:presLayoutVars>
          <dgm:bulletEnabled val="1"/>
        </dgm:presLayoutVars>
      </dgm:prSet>
      <dgm:spPr/>
    </dgm:pt>
  </dgm:ptLst>
  <dgm:cxnLst>
    <dgm:cxn modelId="{5A9FD000-C358-41D9-B244-5360249AC11E}" srcId="{3EB03E95-AADA-4E5A-9000-3B5C25F2B713}" destId="{7EA7B572-6981-49E0-9A9D-A7F40FCABFBE}" srcOrd="1" destOrd="0" parTransId="{5E6E56DC-C640-4BBA-A907-616E432D0F0C}" sibTransId="{A0800808-CF70-41EF-AE4E-ABD618906909}"/>
    <dgm:cxn modelId="{A85BB807-1D73-4169-87C2-9F3013AE1D5A}" type="presOf" srcId="{7EA7B572-6981-49E0-9A9D-A7F40FCABFBE}" destId="{AC1D75BA-4484-48E3-95B2-B827FF08FF19}" srcOrd="0" destOrd="1" presId="urn:microsoft.com/office/officeart/2005/8/layout/hList1"/>
    <dgm:cxn modelId="{8DD6C826-BEBB-4914-A80B-55DE338399EF}" type="presOf" srcId="{04AB1D0F-E79C-4574-92FF-5DDF5DC510FD}" destId="{B40E6991-0A17-40AE-94B0-D66F1B9E04E8}" srcOrd="0" destOrd="1" presId="urn:microsoft.com/office/officeart/2005/8/layout/hList1"/>
    <dgm:cxn modelId="{BEAE9836-AFBE-46A1-ADF6-DBDA428C2BEC}" srcId="{FFF9EBBC-5393-4863-B372-34B25FC6E0C0}" destId="{038381B2-4E20-4A69-B91D-B16722695B13}" srcOrd="0" destOrd="0" parTransId="{D29AAB1B-235C-4092-9E2F-4A70F86F3715}" sibTransId="{780B916C-936C-4D0D-B173-03723444003E}"/>
    <dgm:cxn modelId="{803F0C61-61B0-42E1-9A3B-3DAA73C8A4C0}" srcId="{038381B2-4E20-4A69-B91D-B16722695B13}" destId="{60656A31-5F64-47EE-93D8-7E21F6697AFB}" srcOrd="1" destOrd="0" parTransId="{75C8F34E-8206-468B-8665-160C05F72A0D}" sibTransId="{E9357746-42AF-416D-B17A-F8506B5A350F}"/>
    <dgm:cxn modelId="{5998466A-BA57-477F-BB21-ECE41721C2BF}" type="presOf" srcId="{038381B2-4E20-4A69-B91D-B16722695B13}" destId="{06E5DB9F-6416-4E73-A862-4A0E92D53BC6}" srcOrd="0" destOrd="0" presId="urn:microsoft.com/office/officeart/2005/8/layout/hList1"/>
    <dgm:cxn modelId="{9A8A376B-C284-4760-8007-BC2A0512740C}" srcId="{8832CD70-85E7-4FF7-8029-BC54CC091AE4}" destId="{E818423A-55F8-4A55-89BA-D128240AAD57}" srcOrd="0" destOrd="0" parTransId="{F81494CC-CBC4-475F-ADF8-86A12075EC97}" sibTransId="{1689A785-24B6-465D-9778-220B4B5EA32D}"/>
    <dgm:cxn modelId="{A58EBC7B-70A0-429D-89E8-2F0FDC0848B8}" type="presOf" srcId="{12A1F806-144D-4DBE-BA06-D9A99EE501BB}" destId="{AC1D75BA-4484-48E3-95B2-B827FF08FF19}" srcOrd="0" destOrd="0" presId="urn:microsoft.com/office/officeart/2005/8/layout/hList1"/>
    <dgm:cxn modelId="{914B3E92-A631-4DCA-B589-A23ADC42FC1E}" type="presOf" srcId="{180D5585-13AB-4359-ADF2-563BB1A3C078}" destId="{8A6DC0C3-8D1A-414A-A0A9-5A5958E6C10C}" srcOrd="0" destOrd="0" presId="urn:microsoft.com/office/officeart/2005/8/layout/hList1"/>
    <dgm:cxn modelId="{D9F67A9E-0A90-407C-95C6-2BDB2D71FDA7}" srcId="{8832CD70-85E7-4FF7-8029-BC54CC091AE4}" destId="{04AB1D0F-E79C-4574-92FF-5DDF5DC510FD}" srcOrd="1" destOrd="0" parTransId="{6194C29A-8CDC-4F31-9240-7D1D7FFF4E73}" sibTransId="{E53A3750-8C60-45FB-953B-BBD4ABA2845E}"/>
    <dgm:cxn modelId="{3D2C0DA5-45A6-4335-A2A7-B528DD0E40C1}" srcId="{3EB03E95-AADA-4E5A-9000-3B5C25F2B713}" destId="{12A1F806-144D-4DBE-BA06-D9A99EE501BB}" srcOrd="0" destOrd="0" parTransId="{35BD26D0-0930-40BD-939D-F8930E194F2A}" sibTransId="{7C98CF6F-66C2-4BF7-968B-5D05C069CA0B}"/>
    <dgm:cxn modelId="{FDC63DB5-9866-4B3F-875B-F480449C2796}" type="presOf" srcId="{3EB03E95-AADA-4E5A-9000-3B5C25F2B713}" destId="{1D501CC9-5CFD-412B-9D6D-3FFFB1DB8CA1}" srcOrd="0" destOrd="0" presId="urn:microsoft.com/office/officeart/2005/8/layout/hList1"/>
    <dgm:cxn modelId="{587349C5-476C-47CA-AA85-49125E43C281}" type="presOf" srcId="{60656A31-5F64-47EE-93D8-7E21F6697AFB}" destId="{8A6DC0C3-8D1A-414A-A0A9-5A5958E6C10C}" srcOrd="0" destOrd="1" presId="urn:microsoft.com/office/officeart/2005/8/layout/hList1"/>
    <dgm:cxn modelId="{1EA45DC9-C0BE-40A7-B9FB-C0F6B057B239}" srcId="{FFF9EBBC-5393-4863-B372-34B25FC6E0C0}" destId="{3EB03E95-AADA-4E5A-9000-3B5C25F2B713}" srcOrd="2" destOrd="0" parTransId="{866D20F1-F1AF-4787-B8E6-3C2075A15D85}" sibTransId="{306FE1A4-5A5B-4125-BD65-AF89B9005012}"/>
    <dgm:cxn modelId="{A026CFC9-0C0D-4D42-8809-6793EFDFCFDF}" type="presOf" srcId="{8832CD70-85E7-4FF7-8029-BC54CC091AE4}" destId="{886A141B-CF96-44A3-8B28-22810782A5B7}" srcOrd="0" destOrd="0" presId="urn:microsoft.com/office/officeart/2005/8/layout/hList1"/>
    <dgm:cxn modelId="{77BA51D7-7AB3-4431-A21C-1FE0EA27B2A6}" type="presOf" srcId="{FFF9EBBC-5393-4863-B372-34B25FC6E0C0}" destId="{A893C105-80A3-4305-9BD1-C4156FFAAB60}" srcOrd="0" destOrd="0" presId="urn:microsoft.com/office/officeart/2005/8/layout/hList1"/>
    <dgm:cxn modelId="{7B1EADD9-2922-4D4E-BC2C-15F4AF479753}" srcId="{038381B2-4E20-4A69-B91D-B16722695B13}" destId="{180D5585-13AB-4359-ADF2-563BB1A3C078}" srcOrd="0" destOrd="0" parTransId="{17F116B2-88B1-41B4-B6B6-200B917B4562}" sibTransId="{A2671BE1-E952-43A1-BA4D-6DE129B64972}"/>
    <dgm:cxn modelId="{3CDC1BDD-95AF-4C60-9CC7-BA10086447B1}" srcId="{FFF9EBBC-5393-4863-B372-34B25FC6E0C0}" destId="{8832CD70-85E7-4FF7-8029-BC54CC091AE4}" srcOrd="1" destOrd="0" parTransId="{31973059-3B81-40CD-929C-245486990CA9}" sibTransId="{1B136D77-57C7-4C0B-B557-2B7F20B7E62C}"/>
    <dgm:cxn modelId="{AD4C41FF-A4CA-418F-A102-2B841EAEE542}" type="presOf" srcId="{E818423A-55F8-4A55-89BA-D128240AAD57}" destId="{B40E6991-0A17-40AE-94B0-D66F1B9E04E8}" srcOrd="0" destOrd="0" presId="urn:microsoft.com/office/officeart/2005/8/layout/hList1"/>
    <dgm:cxn modelId="{BBC9CA91-C002-4EA7-AAC8-EAB4CE6B5617}" type="presParOf" srcId="{A893C105-80A3-4305-9BD1-C4156FFAAB60}" destId="{02220917-DDF4-49E4-B3D8-2A4E93279DAF}" srcOrd="0" destOrd="0" presId="urn:microsoft.com/office/officeart/2005/8/layout/hList1"/>
    <dgm:cxn modelId="{A756FA2E-DA42-47C3-9788-B2CD00FA4860}" type="presParOf" srcId="{02220917-DDF4-49E4-B3D8-2A4E93279DAF}" destId="{06E5DB9F-6416-4E73-A862-4A0E92D53BC6}" srcOrd="0" destOrd="0" presId="urn:microsoft.com/office/officeart/2005/8/layout/hList1"/>
    <dgm:cxn modelId="{740CEEC6-FAFE-4D99-88CF-BBEAF93112B2}" type="presParOf" srcId="{02220917-DDF4-49E4-B3D8-2A4E93279DAF}" destId="{8A6DC0C3-8D1A-414A-A0A9-5A5958E6C10C}" srcOrd="1" destOrd="0" presId="urn:microsoft.com/office/officeart/2005/8/layout/hList1"/>
    <dgm:cxn modelId="{35B6BF6C-37EE-4A63-9988-D2F97150BB5C}" type="presParOf" srcId="{A893C105-80A3-4305-9BD1-C4156FFAAB60}" destId="{CB38A9B2-8510-4092-BEC6-BA3898443CD6}" srcOrd="1" destOrd="0" presId="urn:microsoft.com/office/officeart/2005/8/layout/hList1"/>
    <dgm:cxn modelId="{4060F8FA-0671-426A-8FE4-4714CF52D28D}" type="presParOf" srcId="{A893C105-80A3-4305-9BD1-C4156FFAAB60}" destId="{5C029EEF-C527-44A5-BA46-5F46D0FA4971}" srcOrd="2" destOrd="0" presId="urn:microsoft.com/office/officeart/2005/8/layout/hList1"/>
    <dgm:cxn modelId="{B65F940E-84F9-4EA1-ABD1-3E1EE15589AE}" type="presParOf" srcId="{5C029EEF-C527-44A5-BA46-5F46D0FA4971}" destId="{886A141B-CF96-44A3-8B28-22810782A5B7}" srcOrd="0" destOrd="0" presId="urn:microsoft.com/office/officeart/2005/8/layout/hList1"/>
    <dgm:cxn modelId="{7FB2E366-B181-48DC-AAAB-877F1C09FDD8}" type="presParOf" srcId="{5C029EEF-C527-44A5-BA46-5F46D0FA4971}" destId="{B40E6991-0A17-40AE-94B0-D66F1B9E04E8}" srcOrd="1" destOrd="0" presId="urn:microsoft.com/office/officeart/2005/8/layout/hList1"/>
    <dgm:cxn modelId="{7D48E050-1BDD-4360-BA3A-F4D267F21AE5}" type="presParOf" srcId="{A893C105-80A3-4305-9BD1-C4156FFAAB60}" destId="{A549953F-C8DA-4AA1-BE54-4552AE82FA48}" srcOrd="3" destOrd="0" presId="urn:microsoft.com/office/officeart/2005/8/layout/hList1"/>
    <dgm:cxn modelId="{11E780B5-A9F7-4B20-A465-024DF0808D33}" type="presParOf" srcId="{A893C105-80A3-4305-9BD1-C4156FFAAB60}" destId="{9DFA780C-B617-43D7-8F49-A69A6D9C5E07}" srcOrd="4" destOrd="0" presId="urn:microsoft.com/office/officeart/2005/8/layout/hList1"/>
    <dgm:cxn modelId="{1A878D94-9267-42DE-BD82-307D65D3F45B}" type="presParOf" srcId="{9DFA780C-B617-43D7-8F49-A69A6D9C5E07}" destId="{1D501CC9-5CFD-412B-9D6D-3FFFB1DB8CA1}" srcOrd="0" destOrd="0" presId="urn:microsoft.com/office/officeart/2005/8/layout/hList1"/>
    <dgm:cxn modelId="{EFD1278F-DFC8-4B2C-B7BD-1C8223D7910F}" type="presParOf" srcId="{9DFA780C-B617-43D7-8F49-A69A6D9C5E07}" destId="{AC1D75BA-4484-48E3-95B2-B827FF08FF1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FE2326-2789-4A6B-952D-F27E830AB918}" type="doc">
      <dgm:prSet loTypeId="urn:microsoft.com/office/officeart/2011/layout/RadialPictureList" loCatId="picture" qsTypeId="urn:microsoft.com/office/officeart/2005/8/quickstyle/3d3" qsCatId="3D" csTypeId="urn:microsoft.com/office/officeart/2005/8/colors/colorful4" csCatId="colorful" phldr="1"/>
      <dgm:spPr/>
      <dgm:t>
        <a:bodyPr/>
        <a:lstStyle/>
        <a:p>
          <a:endParaRPr lang="en-IN"/>
        </a:p>
      </dgm:t>
    </dgm:pt>
    <dgm:pt modelId="{1F8EEC8C-3302-4381-8A02-77B52201F93C}">
      <dgm:prSet phldrT="[Text]"/>
      <dgm:spPr/>
      <dgm:t>
        <a:bodyPr/>
        <a:lstStyle/>
        <a:p>
          <a:r>
            <a:rPr lang="en-IN" dirty="0"/>
            <a:t>ABIOTIC</a:t>
          </a:r>
        </a:p>
      </dgm:t>
    </dgm:pt>
    <dgm:pt modelId="{CBC02BF6-112B-452B-AE45-CF5E601B2D69}" type="parTrans" cxnId="{713C41AE-0FCA-435B-BF8E-8684CF81C84C}">
      <dgm:prSet/>
      <dgm:spPr/>
      <dgm:t>
        <a:bodyPr/>
        <a:lstStyle/>
        <a:p>
          <a:endParaRPr lang="en-IN"/>
        </a:p>
      </dgm:t>
    </dgm:pt>
    <dgm:pt modelId="{64E2F233-FDAB-4F32-8615-EFE51E29BBEF}" type="sibTrans" cxnId="{713C41AE-0FCA-435B-BF8E-8684CF81C84C}">
      <dgm:prSet/>
      <dgm:spPr/>
      <dgm:t>
        <a:bodyPr/>
        <a:lstStyle/>
        <a:p>
          <a:endParaRPr lang="en-IN"/>
        </a:p>
      </dgm:t>
    </dgm:pt>
    <dgm:pt modelId="{EB6514DB-C452-4567-A6E5-B0341B56EAF8}">
      <dgm:prSet phldrT="[Text]"/>
      <dgm:spPr/>
      <dgm:t>
        <a:bodyPr/>
        <a:lstStyle/>
        <a:p>
          <a:r>
            <a:rPr lang="en-IN" dirty="0"/>
            <a:t>WATER</a:t>
          </a:r>
        </a:p>
      </dgm:t>
    </dgm:pt>
    <dgm:pt modelId="{9A3510A4-F86A-4F38-B471-7F8EA6038A62}" type="parTrans" cxnId="{86FBF582-3A56-4D88-A950-B8B565CB69F8}">
      <dgm:prSet/>
      <dgm:spPr/>
      <dgm:t>
        <a:bodyPr/>
        <a:lstStyle/>
        <a:p>
          <a:endParaRPr lang="en-IN"/>
        </a:p>
      </dgm:t>
    </dgm:pt>
    <dgm:pt modelId="{709E26F6-BF26-4B6D-91B6-555108A97685}" type="sibTrans" cxnId="{86FBF582-3A56-4D88-A950-B8B565CB69F8}">
      <dgm:prSet/>
      <dgm:spPr/>
      <dgm:t>
        <a:bodyPr/>
        <a:lstStyle/>
        <a:p>
          <a:endParaRPr lang="en-IN"/>
        </a:p>
      </dgm:t>
    </dgm:pt>
    <dgm:pt modelId="{81DFBA8E-E161-43C6-90C4-2901E6706AD0}">
      <dgm:prSet phldrT="[Text]"/>
      <dgm:spPr/>
      <dgm:t>
        <a:bodyPr/>
        <a:lstStyle/>
        <a:p>
          <a:r>
            <a:rPr lang="en-IN" dirty="0"/>
            <a:t>WIND</a:t>
          </a:r>
        </a:p>
      </dgm:t>
    </dgm:pt>
    <dgm:pt modelId="{9974D7DE-7500-4DC6-AA90-73E337853664}" type="parTrans" cxnId="{83DF34F2-3F14-4FCB-9C73-5376F99791CB}">
      <dgm:prSet/>
      <dgm:spPr/>
      <dgm:t>
        <a:bodyPr/>
        <a:lstStyle/>
        <a:p>
          <a:endParaRPr lang="en-IN"/>
        </a:p>
      </dgm:t>
    </dgm:pt>
    <dgm:pt modelId="{7CCAFB16-F871-4C52-B39B-D13B1BEF9FD6}" type="sibTrans" cxnId="{83DF34F2-3F14-4FCB-9C73-5376F99791CB}">
      <dgm:prSet/>
      <dgm:spPr/>
      <dgm:t>
        <a:bodyPr/>
        <a:lstStyle/>
        <a:p>
          <a:endParaRPr lang="en-IN"/>
        </a:p>
      </dgm:t>
    </dgm:pt>
    <dgm:pt modelId="{D46929A8-AD25-4BFF-B044-85AED794300C}" type="pres">
      <dgm:prSet presAssocID="{E2FE2326-2789-4A6B-952D-F27E830AB918}" presName="Name0" presStyleCnt="0">
        <dgm:presLayoutVars>
          <dgm:chMax val="1"/>
          <dgm:chPref val="1"/>
          <dgm:dir/>
          <dgm:resizeHandles/>
        </dgm:presLayoutVars>
      </dgm:prSet>
      <dgm:spPr/>
    </dgm:pt>
    <dgm:pt modelId="{6B5BCFCA-B277-426F-88CA-4432ACB8BE5D}" type="pres">
      <dgm:prSet presAssocID="{1F8EEC8C-3302-4381-8A02-77B52201F93C}" presName="Parent" presStyleLbl="node1" presStyleIdx="0" presStyleCnt="2">
        <dgm:presLayoutVars>
          <dgm:chMax val="4"/>
          <dgm:chPref val="3"/>
        </dgm:presLayoutVars>
      </dgm:prSet>
      <dgm:spPr/>
    </dgm:pt>
    <dgm:pt modelId="{5BA96AA9-367B-490F-9021-93CE6129FFB2}" type="pres">
      <dgm:prSet presAssocID="{EB6514DB-C452-4567-A6E5-B0341B56EAF8}" presName="Accent" presStyleLbl="node1" presStyleIdx="1" presStyleCnt="2"/>
      <dgm:spPr/>
    </dgm:pt>
    <dgm:pt modelId="{41A711B3-D400-4573-9C37-13DDDA6684DF}" type="pres">
      <dgm:prSet presAssocID="{EB6514DB-C452-4567-A6E5-B0341B56EAF8}" presName="Image1"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34000" r="-34000"/>
          </a:stretch>
        </a:blipFill>
      </dgm:spPr>
    </dgm:pt>
    <dgm:pt modelId="{1A791264-F1A6-4B84-8D09-EC789E2ADC37}" type="pres">
      <dgm:prSet presAssocID="{EB6514DB-C452-4567-A6E5-B0341B56EAF8}" presName="Child1" presStyleLbl="revTx" presStyleIdx="0" presStyleCnt="2">
        <dgm:presLayoutVars>
          <dgm:chMax val="0"/>
          <dgm:chPref val="0"/>
          <dgm:bulletEnabled val="1"/>
        </dgm:presLayoutVars>
      </dgm:prSet>
      <dgm:spPr/>
    </dgm:pt>
    <dgm:pt modelId="{07575ABA-DD12-473F-8DE0-78351C9473C1}" type="pres">
      <dgm:prSet presAssocID="{81DFBA8E-E161-43C6-90C4-2901E6706AD0}" presName="Image2" presStyleCnt="0"/>
      <dgm:spPr/>
    </dgm:pt>
    <dgm:pt modelId="{21850804-5956-4F4C-97AA-01F47CF6459C}" type="pres">
      <dgm:prSet presAssocID="{81DFBA8E-E161-43C6-90C4-2901E6706AD0}" presName="Image" presStyleLbl="f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24000" r="-24000"/>
          </a:stretch>
        </a:blipFill>
      </dgm:spPr>
    </dgm:pt>
    <dgm:pt modelId="{FA4CE1AB-9DE3-4D6F-ABFB-C1BDD66C4EEE}" type="pres">
      <dgm:prSet presAssocID="{81DFBA8E-E161-43C6-90C4-2901E6706AD0}" presName="Child2" presStyleLbl="revTx" presStyleIdx="1" presStyleCnt="2">
        <dgm:presLayoutVars>
          <dgm:chMax val="0"/>
          <dgm:chPref val="0"/>
          <dgm:bulletEnabled val="1"/>
        </dgm:presLayoutVars>
      </dgm:prSet>
      <dgm:spPr/>
    </dgm:pt>
  </dgm:ptLst>
  <dgm:cxnLst>
    <dgm:cxn modelId="{370B3C01-18C1-4AB0-9D62-1B29E5C844B7}" type="presOf" srcId="{EB6514DB-C452-4567-A6E5-B0341B56EAF8}" destId="{1A791264-F1A6-4B84-8D09-EC789E2ADC37}" srcOrd="0" destOrd="0" presId="urn:microsoft.com/office/officeart/2011/layout/RadialPictureList"/>
    <dgm:cxn modelId="{04C4A76F-129A-41D7-8CB0-02D6A5ADF75A}" type="presOf" srcId="{81DFBA8E-E161-43C6-90C4-2901E6706AD0}" destId="{FA4CE1AB-9DE3-4D6F-ABFB-C1BDD66C4EEE}" srcOrd="0" destOrd="0" presId="urn:microsoft.com/office/officeart/2011/layout/RadialPictureList"/>
    <dgm:cxn modelId="{86FBF582-3A56-4D88-A950-B8B565CB69F8}" srcId="{1F8EEC8C-3302-4381-8A02-77B52201F93C}" destId="{EB6514DB-C452-4567-A6E5-B0341B56EAF8}" srcOrd="0" destOrd="0" parTransId="{9A3510A4-F86A-4F38-B471-7F8EA6038A62}" sibTransId="{709E26F6-BF26-4B6D-91B6-555108A97685}"/>
    <dgm:cxn modelId="{713C41AE-0FCA-435B-BF8E-8684CF81C84C}" srcId="{E2FE2326-2789-4A6B-952D-F27E830AB918}" destId="{1F8EEC8C-3302-4381-8A02-77B52201F93C}" srcOrd="0" destOrd="0" parTransId="{CBC02BF6-112B-452B-AE45-CF5E601B2D69}" sibTransId="{64E2F233-FDAB-4F32-8615-EFE51E29BBEF}"/>
    <dgm:cxn modelId="{C2F9BDB5-E702-4915-A228-F516A107DE7C}" type="presOf" srcId="{E2FE2326-2789-4A6B-952D-F27E830AB918}" destId="{D46929A8-AD25-4BFF-B044-85AED794300C}" srcOrd="0" destOrd="0" presId="urn:microsoft.com/office/officeart/2011/layout/RadialPictureList"/>
    <dgm:cxn modelId="{1926DCE3-AD71-4E7D-AFEE-20E7DE9B3190}" type="presOf" srcId="{1F8EEC8C-3302-4381-8A02-77B52201F93C}" destId="{6B5BCFCA-B277-426F-88CA-4432ACB8BE5D}" srcOrd="0" destOrd="0" presId="urn:microsoft.com/office/officeart/2011/layout/RadialPictureList"/>
    <dgm:cxn modelId="{83DF34F2-3F14-4FCB-9C73-5376F99791CB}" srcId="{1F8EEC8C-3302-4381-8A02-77B52201F93C}" destId="{81DFBA8E-E161-43C6-90C4-2901E6706AD0}" srcOrd="1" destOrd="0" parTransId="{9974D7DE-7500-4DC6-AA90-73E337853664}" sibTransId="{7CCAFB16-F871-4C52-B39B-D13B1BEF9FD6}"/>
    <dgm:cxn modelId="{BC7DE410-ACA7-48DB-8B6B-28D5731E7983}" type="presParOf" srcId="{D46929A8-AD25-4BFF-B044-85AED794300C}" destId="{6B5BCFCA-B277-426F-88CA-4432ACB8BE5D}" srcOrd="0" destOrd="0" presId="urn:microsoft.com/office/officeart/2011/layout/RadialPictureList"/>
    <dgm:cxn modelId="{6CBC7C47-16F8-4ED5-A1AD-0FE31154EF10}" type="presParOf" srcId="{D46929A8-AD25-4BFF-B044-85AED794300C}" destId="{5BA96AA9-367B-490F-9021-93CE6129FFB2}" srcOrd="1" destOrd="0" presId="urn:microsoft.com/office/officeart/2011/layout/RadialPictureList"/>
    <dgm:cxn modelId="{43B4E765-EF35-4D75-ADF2-A60E376E6174}" type="presParOf" srcId="{D46929A8-AD25-4BFF-B044-85AED794300C}" destId="{41A711B3-D400-4573-9C37-13DDDA6684DF}" srcOrd="2" destOrd="0" presId="urn:microsoft.com/office/officeart/2011/layout/RadialPictureList"/>
    <dgm:cxn modelId="{0176381B-8FCF-4FA8-ACAB-4E3C37E17E29}" type="presParOf" srcId="{D46929A8-AD25-4BFF-B044-85AED794300C}" destId="{1A791264-F1A6-4B84-8D09-EC789E2ADC37}" srcOrd="3" destOrd="0" presId="urn:microsoft.com/office/officeart/2011/layout/RadialPictureList"/>
    <dgm:cxn modelId="{648B7692-541D-46F0-B3EA-CCC8B87317AD}" type="presParOf" srcId="{D46929A8-AD25-4BFF-B044-85AED794300C}" destId="{07575ABA-DD12-473F-8DE0-78351C9473C1}" srcOrd="4" destOrd="0" presId="urn:microsoft.com/office/officeart/2011/layout/RadialPictureList"/>
    <dgm:cxn modelId="{69A87B59-F585-4369-958A-216D029AEED3}" type="presParOf" srcId="{07575ABA-DD12-473F-8DE0-78351C9473C1}" destId="{21850804-5956-4F4C-97AA-01F47CF6459C}" srcOrd="0" destOrd="0" presId="urn:microsoft.com/office/officeart/2011/layout/RadialPictureList"/>
    <dgm:cxn modelId="{9749088D-ED34-49B7-8675-DFCDBF4AFD94}" type="presParOf" srcId="{D46929A8-AD25-4BFF-B044-85AED794300C}" destId="{FA4CE1AB-9DE3-4D6F-ABFB-C1BDD66C4EEE}" srcOrd="5" destOrd="0" presId="urn:microsoft.com/office/officeart/2011/layout/RadialPictur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E92024-7534-45AF-927A-D6F8246349D4}" type="doc">
      <dgm:prSet loTypeId="urn:microsoft.com/office/officeart/2008/layout/BendingPictureSemiTransparentText" loCatId="picture" qsTypeId="urn:microsoft.com/office/officeart/2005/8/quickstyle/3d3" qsCatId="3D" csTypeId="urn:microsoft.com/office/officeart/2005/8/colors/colorful3" csCatId="colorful" phldr="1"/>
      <dgm:spPr/>
      <dgm:t>
        <a:bodyPr/>
        <a:lstStyle/>
        <a:p>
          <a:endParaRPr lang="en-IN"/>
        </a:p>
      </dgm:t>
    </dgm:pt>
    <dgm:pt modelId="{BE77A02E-BF81-45E4-AC8B-5564B58F4082}">
      <dgm:prSet phldrT="[Text]"/>
      <dgm:spPr/>
      <dgm:t>
        <a:bodyPr/>
        <a:lstStyle/>
        <a:p>
          <a:r>
            <a:rPr lang="en-US" b="1" dirty="0">
              <a:solidFill>
                <a:srgbClr val="00B0F0"/>
              </a:solidFill>
              <a:latin typeface="Times New Roman" pitchFamily="18" charset="0"/>
              <a:cs typeface="Times New Roman" pitchFamily="18" charset="0"/>
            </a:rPr>
            <a:t>Chiropterophily</a:t>
          </a:r>
          <a:endParaRPr lang="en-IN" b="1" dirty="0">
            <a:solidFill>
              <a:srgbClr val="00B0F0"/>
            </a:solidFill>
          </a:endParaRPr>
        </a:p>
      </dgm:t>
    </dgm:pt>
    <dgm:pt modelId="{13403A50-EBB5-4AC4-A309-8F8678AEC297}" type="parTrans" cxnId="{559117B3-79A1-405D-9F4D-B1B3DA7E5389}">
      <dgm:prSet/>
      <dgm:spPr/>
      <dgm:t>
        <a:bodyPr/>
        <a:lstStyle/>
        <a:p>
          <a:endParaRPr lang="en-IN" b="1">
            <a:solidFill>
              <a:schemeClr val="tx2"/>
            </a:solidFill>
          </a:endParaRPr>
        </a:p>
      </dgm:t>
    </dgm:pt>
    <dgm:pt modelId="{D19C2126-9F3F-42D2-A691-CF2887FCE4FA}" type="sibTrans" cxnId="{559117B3-79A1-405D-9F4D-B1B3DA7E5389}">
      <dgm:prSet/>
      <dgm:spPr/>
      <dgm:t>
        <a:bodyPr/>
        <a:lstStyle/>
        <a:p>
          <a:endParaRPr lang="en-IN" b="1">
            <a:solidFill>
              <a:schemeClr val="tx2"/>
            </a:solidFill>
          </a:endParaRPr>
        </a:p>
      </dgm:t>
    </dgm:pt>
    <dgm:pt modelId="{8E60EAB9-C7EA-499B-8CEC-1FD8A59C6C9E}">
      <dgm:prSet phldrT="[Text]"/>
      <dgm:spPr/>
      <dgm:t>
        <a:bodyPr/>
        <a:lstStyle/>
        <a:p>
          <a:r>
            <a:rPr lang="en-US" b="1" dirty="0">
              <a:solidFill>
                <a:srgbClr val="FFFF00"/>
              </a:solidFill>
              <a:latin typeface="Times New Roman" pitchFamily="18" charset="0"/>
              <a:cs typeface="Times New Roman" pitchFamily="18" charset="0"/>
            </a:rPr>
            <a:t>Ornithophily</a:t>
          </a:r>
          <a:endParaRPr lang="en-IN" b="1" dirty="0">
            <a:solidFill>
              <a:srgbClr val="FFFF00"/>
            </a:solidFill>
          </a:endParaRPr>
        </a:p>
      </dgm:t>
    </dgm:pt>
    <dgm:pt modelId="{1410E58C-4CC2-4461-A2EE-8BCD0EA0287A}" type="parTrans" cxnId="{75F37250-E2DF-4F70-BB1B-7EB0F1F0919B}">
      <dgm:prSet/>
      <dgm:spPr/>
      <dgm:t>
        <a:bodyPr/>
        <a:lstStyle/>
        <a:p>
          <a:endParaRPr lang="en-IN" b="1">
            <a:solidFill>
              <a:schemeClr val="tx2"/>
            </a:solidFill>
          </a:endParaRPr>
        </a:p>
      </dgm:t>
    </dgm:pt>
    <dgm:pt modelId="{9053D93F-0D4E-4423-9AE8-B209EE186103}" type="sibTrans" cxnId="{75F37250-E2DF-4F70-BB1B-7EB0F1F0919B}">
      <dgm:prSet/>
      <dgm:spPr/>
      <dgm:t>
        <a:bodyPr/>
        <a:lstStyle/>
        <a:p>
          <a:endParaRPr lang="en-IN" b="1">
            <a:solidFill>
              <a:schemeClr val="tx2"/>
            </a:solidFill>
          </a:endParaRPr>
        </a:p>
      </dgm:t>
    </dgm:pt>
    <dgm:pt modelId="{8749CAFC-C247-459C-9EFA-D345C11D57F8}">
      <dgm:prSet phldrT="[Text]"/>
      <dgm:spPr/>
      <dgm:t>
        <a:bodyPr/>
        <a:lstStyle/>
        <a:p>
          <a:r>
            <a:rPr lang="en-US" b="1">
              <a:solidFill>
                <a:schemeClr val="tx2"/>
              </a:solidFill>
              <a:latin typeface="Times New Roman" pitchFamily="18" charset="0"/>
              <a:cs typeface="Times New Roman" pitchFamily="18" charset="0"/>
            </a:rPr>
            <a:t>Entomophily</a:t>
          </a:r>
          <a:endParaRPr lang="en-IN" b="1" dirty="0">
            <a:solidFill>
              <a:schemeClr val="tx2"/>
            </a:solidFill>
          </a:endParaRPr>
        </a:p>
      </dgm:t>
    </dgm:pt>
    <dgm:pt modelId="{3CCB0C48-03A5-4BA2-9EE3-7E2F3D810041}" type="parTrans" cxnId="{B4970204-6E7B-4D8F-B770-2B3D60A92843}">
      <dgm:prSet/>
      <dgm:spPr/>
      <dgm:t>
        <a:bodyPr/>
        <a:lstStyle/>
        <a:p>
          <a:endParaRPr lang="en-IN" b="1">
            <a:solidFill>
              <a:schemeClr val="tx2"/>
            </a:solidFill>
          </a:endParaRPr>
        </a:p>
      </dgm:t>
    </dgm:pt>
    <dgm:pt modelId="{341BC17B-6F58-4FCE-BB87-F4CEC4A57E70}" type="sibTrans" cxnId="{B4970204-6E7B-4D8F-B770-2B3D60A92843}">
      <dgm:prSet/>
      <dgm:spPr/>
      <dgm:t>
        <a:bodyPr/>
        <a:lstStyle/>
        <a:p>
          <a:endParaRPr lang="en-IN" b="1">
            <a:solidFill>
              <a:schemeClr val="tx2"/>
            </a:solidFill>
          </a:endParaRPr>
        </a:p>
      </dgm:t>
    </dgm:pt>
    <dgm:pt modelId="{CC87BACE-8CAD-4ACE-93A4-9ACE6A31421C}" type="pres">
      <dgm:prSet presAssocID="{77E92024-7534-45AF-927A-D6F8246349D4}" presName="Name0" presStyleCnt="0">
        <dgm:presLayoutVars>
          <dgm:dir/>
          <dgm:resizeHandles val="exact"/>
        </dgm:presLayoutVars>
      </dgm:prSet>
      <dgm:spPr/>
    </dgm:pt>
    <dgm:pt modelId="{3DE0C523-C306-473D-8FCD-945B0D0167DD}" type="pres">
      <dgm:prSet presAssocID="{BE77A02E-BF81-45E4-AC8B-5564B58F4082}" presName="composite" presStyleCnt="0"/>
      <dgm:spPr/>
    </dgm:pt>
    <dgm:pt modelId="{9FFED6C0-6ADE-4854-80E6-869A27A887A6}" type="pres">
      <dgm:prSet presAssocID="{BE77A02E-BF81-45E4-AC8B-5564B58F4082}" presName="rect1" presStyleLbl="bgShp"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dgm:spPr>
    </dgm:pt>
    <dgm:pt modelId="{7F962E19-8396-436A-9811-FA6CCC21FB3D}" type="pres">
      <dgm:prSet presAssocID="{BE77A02E-BF81-45E4-AC8B-5564B58F4082}" presName="rect2" presStyleLbl="trBgShp" presStyleIdx="0" presStyleCnt="3">
        <dgm:presLayoutVars>
          <dgm:bulletEnabled val="1"/>
        </dgm:presLayoutVars>
      </dgm:prSet>
      <dgm:spPr/>
    </dgm:pt>
    <dgm:pt modelId="{7A76599F-7D4A-4209-91E4-97D067D3FC71}" type="pres">
      <dgm:prSet presAssocID="{D19C2126-9F3F-42D2-A691-CF2887FCE4FA}" presName="sibTrans" presStyleCnt="0"/>
      <dgm:spPr/>
    </dgm:pt>
    <dgm:pt modelId="{02FAFE92-7EB5-4493-901D-69E31C914B2A}" type="pres">
      <dgm:prSet presAssocID="{8E60EAB9-C7EA-499B-8CEC-1FD8A59C6C9E}" presName="composite" presStyleCnt="0"/>
      <dgm:spPr/>
    </dgm:pt>
    <dgm:pt modelId="{AF76B06D-6676-45D0-80EC-827A24A140EF}" type="pres">
      <dgm:prSet presAssocID="{8E60EAB9-C7EA-499B-8CEC-1FD8A59C6C9E}" presName="rect1" presStyleLbl="bgShp"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5000" r="-5000"/>
          </a:stretch>
        </a:blipFill>
      </dgm:spPr>
    </dgm:pt>
    <dgm:pt modelId="{51FDBAEF-0124-49F6-8CB4-8CEB2FC2F884}" type="pres">
      <dgm:prSet presAssocID="{8E60EAB9-C7EA-499B-8CEC-1FD8A59C6C9E}" presName="rect2" presStyleLbl="trBgShp" presStyleIdx="1" presStyleCnt="3">
        <dgm:presLayoutVars>
          <dgm:bulletEnabled val="1"/>
        </dgm:presLayoutVars>
      </dgm:prSet>
      <dgm:spPr/>
    </dgm:pt>
    <dgm:pt modelId="{15701FB2-18C6-4B97-8201-A6313043D137}" type="pres">
      <dgm:prSet presAssocID="{9053D93F-0D4E-4423-9AE8-B209EE186103}" presName="sibTrans" presStyleCnt="0"/>
      <dgm:spPr/>
    </dgm:pt>
    <dgm:pt modelId="{EE8B28E7-0935-42C4-BE80-0A924D6D79BA}" type="pres">
      <dgm:prSet presAssocID="{8749CAFC-C247-459C-9EFA-D345C11D57F8}" presName="composite" presStyleCnt="0"/>
      <dgm:spPr/>
    </dgm:pt>
    <dgm:pt modelId="{F0952F8F-4A4F-4473-B71C-DB70412B72D3}" type="pres">
      <dgm:prSet presAssocID="{8749CAFC-C247-459C-9EFA-D345C11D57F8}" presName="rect1" presStyleLbl="bgShp"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14000" r="-14000"/>
          </a:stretch>
        </a:blipFill>
      </dgm:spPr>
    </dgm:pt>
    <dgm:pt modelId="{19057429-9EDC-4A91-87D9-BE6CA1DE9EC1}" type="pres">
      <dgm:prSet presAssocID="{8749CAFC-C247-459C-9EFA-D345C11D57F8}" presName="rect2" presStyleLbl="trBgShp" presStyleIdx="2" presStyleCnt="3">
        <dgm:presLayoutVars>
          <dgm:bulletEnabled val="1"/>
        </dgm:presLayoutVars>
      </dgm:prSet>
      <dgm:spPr/>
    </dgm:pt>
  </dgm:ptLst>
  <dgm:cxnLst>
    <dgm:cxn modelId="{B4970204-6E7B-4D8F-B770-2B3D60A92843}" srcId="{77E92024-7534-45AF-927A-D6F8246349D4}" destId="{8749CAFC-C247-459C-9EFA-D345C11D57F8}" srcOrd="2" destOrd="0" parTransId="{3CCB0C48-03A5-4BA2-9EE3-7E2F3D810041}" sibTransId="{341BC17B-6F58-4FCE-BB87-F4CEC4A57E70}"/>
    <dgm:cxn modelId="{6725B23E-F4E1-493F-B57A-51556848CD44}" type="presOf" srcId="{8749CAFC-C247-459C-9EFA-D345C11D57F8}" destId="{19057429-9EDC-4A91-87D9-BE6CA1DE9EC1}" srcOrd="0" destOrd="0" presId="urn:microsoft.com/office/officeart/2008/layout/BendingPictureSemiTransparentText"/>
    <dgm:cxn modelId="{CB6B1C60-0DD3-4BDD-AC01-EFFAC3173059}" type="presOf" srcId="{BE77A02E-BF81-45E4-AC8B-5564B58F4082}" destId="{7F962E19-8396-436A-9811-FA6CCC21FB3D}" srcOrd="0" destOrd="0" presId="urn:microsoft.com/office/officeart/2008/layout/BendingPictureSemiTransparentText"/>
    <dgm:cxn modelId="{75F37250-E2DF-4F70-BB1B-7EB0F1F0919B}" srcId="{77E92024-7534-45AF-927A-D6F8246349D4}" destId="{8E60EAB9-C7EA-499B-8CEC-1FD8A59C6C9E}" srcOrd="1" destOrd="0" parTransId="{1410E58C-4CC2-4461-A2EE-8BCD0EA0287A}" sibTransId="{9053D93F-0D4E-4423-9AE8-B209EE186103}"/>
    <dgm:cxn modelId="{559117B3-79A1-405D-9F4D-B1B3DA7E5389}" srcId="{77E92024-7534-45AF-927A-D6F8246349D4}" destId="{BE77A02E-BF81-45E4-AC8B-5564B58F4082}" srcOrd="0" destOrd="0" parTransId="{13403A50-EBB5-4AC4-A309-8F8678AEC297}" sibTransId="{D19C2126-9F3F-42D2-A691-CF2887FCE4FA}"/>
    <dgm:cxn modelId="{C47750BC-FBA9-4B8D-855E-D3A3744EDCF3}" type="presOf" srcId="{8E60EAB9-C7EA-499B-8CEC-1FD8A59C6C9E}" destId="{51FDBAEF-0124-49F6-8CB4-8CEB2FC2F884}" srcOrd="0" destOrd="0" presId="urn:microsoft.com/office/officeart/2008/layout/BendingPictureSemiTransparentText"/>
    <dgm:cxn modelId="{7492E8C5-5163-41A0-82EA-9F938951B35F}" type="presOf" srcId="{77E92024-7534-45AF-927A-D6F8246349D4}" destId="{CC87BACE-8CAD-4ACE-93A4-9ACE6A31421C}" srcOrd="0" destOrd="0" presId="urn:microsoft.com/office/officeart/2008/layout/BendingPictureSemiTransparentText"/>
    <dgm:cxn modelId="{6D4FF9C0-CB20-463C-A8B8-68A0A6A7B1FF}" type="presParOf" srcId="{CC87BACE-8CAD-4ACE-93A4-9ACE6A31421C}" destId="{3DE0C523-C306-473D-8FCD-945B0D0167DD}" srcOrd="0" destOrd="0" presId="urn:microsoft.com/office/officeart/2008/layout/BendingPictureSemiTransparentText"/>
    <dgm:cxn modelId="{DA333ACB-FCB0-45D0-B8D5-DC3B51695C1B}" type="presParOf" srcId="{3DE0C523-C306-473D-8FCD-945B0D0167DD}" destId="{9FFED6C0-6ADE-4854-80E6-869A27A887A6}" srcOrd="0" destOrd="0" presId="urn:microsoft.com/office/officeart/2008/layout/BendingPictureSemiTransparentText"/>
    <dgm:cxn modelId="{F54DB1AA-198C-4E24-969F-E363A621D478}" type="presParOf" srcId="{3DE0C523-C306-473D-8FCD-945B0D0167DD}" destId="{7F962E19-8396-436A-9811-FA6CCC21FB3D}" srcOrd="1" destOrd="0" presId="urn:microsoft.com/office/officeart/2008/layout/BendingPictureSemiTransparentText"/>
    <dgm:cxn modelId="{C5BD4E2A-D5E8-4C78-B44C-1681CE36A1C0}" type="presParOf" srcId="{CC87BACE-8CAD-4ACE-93A4-9ACE6A31421C}" destId="{7A76599F-7D4A-4209-91E4-97D067D3FC71}" srcOrd="1" destOrd="0" presId="urn:microsoft.com/office/officeart/2008/layout/BendingPictureSemiTransparentText"/>
    <dgm:cxn modelId="{71A06D45-73BA-4705-B36D-B4B911E5C4CB}" type="presParOf" srcId="{CC87BACE-8CAD-4ACE-93A4-9ACE6A31421C}" destId="{02FAFE92-7EB5-4493-901D-69E31C914B2A}" srcOrd="2" destOrd="0" presId="urn:microsoft.com/office/officeart/2008/layout/BendingPictureSemiTransparentText"/>
    <dgm:cxn modelId="{6A075618-7626-4174-A772-B2A2881B675C}" type="presParOf" srcId="{02FAFE92-7EB5-4493-901D-69E31C914B2A}" destId="{AF76B06D-6676-45D0-80EC-827A24A140EF}" srcOrd="0" destOrd="0" presId="urn:microsoft.com/office/officeart/2008/layout/BendingPictureSemiTransparentText"/>
    <dgm:cxn modelId="{22E0B8EF-F10A-4A20-88B8-06AB33CF2537}" type="presParOf" srcId="{02FAFE92-7EB5-4493-901D-69E31C914B2A}" destId="{51FDBAEF-0124-49F6-8CB4-8CEB2FC2F884}" srcOrd="1" destOrd="0" presId="urn:microsoft.com/office/officeart/2008/layout/BendingPictureSemiTransparentText"/>
    <dgm:cxn modelId="{E3A64919-BCC3-4603-BA42-749B377105A9}" type="presParOf" srcId="{CC87BACE-8CAD-4ACE-93A4-9ACE6A31421C}" destId="{15701FB2-18C6-4B97-8201-A6313043D137}" srcOrd="3" destOrd="0" presId="urn:microsoft.com/office/officeart/2008/layout/BendingPictureSemiTransparentText"/>
    <dgm:cxn modelId="{25533894-944E-42F6-BD64-556CD4C0562F}" type="presParOf" srcId="{CC87BACE-8CAD-4ACE-93A4-9ACE6A31421C}" destId="{EE8B28E7-0935-42C4-BE80-0A924D6D79BA}" srcOrd="4" destOrd="0" presId="urn:microsoft.com/office/officeart/2008/layout/BendingPictureSemiTransparentText"/>
    <dgm:cxn modelId="{9B410056-90E3-42A2-962D-497AEFB29512}" type="presParOf" srcId="{EE8B28E7-0935-42C4-BE80-0A924D6D79BA}" destId="{F0952F8F-4A4F-4473-B71C-DB70412B72D3}" srcOrd="0" destOrd="0" presId="urn:microsoft.com/office/officeart/2008/layout/BendingPictureSemiTransparentText"/>
    <dgm:cxn modelId="{DE94AF3A-5098-4557-BBDF-17E9FB37DFBC}" type="presParOf" srcId="{EE8B28E7-0935-42C4-BE80-0A924D6D79BA}" destId="{19057429-9EDC-4A91-87D9-BE6CA1DE9EC1}" srcOrd="1" destOrd="0" presId="urn:microsoft.com/office/officeart/2008/layout/BendingPictureSemiTransparentTex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3D02BA-D161-47BD-A5EA-2733200DD1BC}" type="doc">
      <dgm:prSet loTypeId="urn:microsoft.com/office/officeart/2005/8/layout/list1" loCatId="list" qsTypeId="urn:microsoft.com/office/officeart/2005/8/quickstyle/3d3" qsCatId="3D" csTypeId="urn:microsoft.com/office/officeart/2005/8/colors/colorful3" csCatId="colorful" phldr="1"/>
      <dgm:spPr/>
      <dgm:t>
        <a:bodyPr/>
        <a:lstStyle/>
        <a:p>
          <a:endParaRPr lang="en-IN"/>
        </a:p>
      </dgm:t>
    </dgm:pt>
    <dgm:pt modelId="{190E884E-B8AD-435B-83ED-64E0B214EC0F}">
      <dgm:prSet phldrT="[Text]" custT="1"/>
      <dgm:spPr/>
      <dgm:t>
        <a:bodyPr/>
        <a:lstStyle/>
        <a:p>
          <a:r>
            <a:rPr lang="en-US" sz="2000" b="1" dirty="0">
              <a:latin typeface="Times New Roman" pitchFamily="18" charset="0"/>
              <a:cs typeface="Times New Roman" pitchFamily="18" charset="0"/>
            </a:rPr>
            <a:t>Pollen release and stigma receptivity are not synchronized.</a:t>
          </a:r>
          <a:endParaRPr lang="en-IN" sz="2000" b="1" dirty="0"/>
        </a:p>
      </dgm:t>
    </dgm:pt>
    <dgm:pt modelId="{E435FCF4-C53F-4D7B-A655-B3BCB27FD8B6}" type="parTrans" cxnId="{78C252BC-5147-4814-A4C1-9798B212BF7D}">
      <dgm:prSet/>
      <dgm:spPr/>
      <dgm:t>
        <a:bodyPr/>
        <a:lstStyle/>
        <a:p>
          <a:endParaRPr lang="en-IN" sz="2000" b="1"/>
        </a:p>
      </dgm:t>
    </dgm:pt>
    <dgm:pt modelId="{C9355981-B97F-494C-B5A8-61FD94477A43}" type="sibTrans" cxnId="{78C252BC-5147-4814-A4C1-9798B212BF7D}">
      <dgm:prSet/>
      <dgm:spPr/>
      <dgm:t>
        <a:bodyPr/>
        <a:lstStyle/>
        <a:p>
          <a:endParaRPr lang="en-IN" sz="2000" b="1"/>
        </a:p>
      </dgm:t>
    </dgm:pt>
    <dgm:pt modelId="{73C21E3E-A7D6-4626-B8E0-4B636AB8A7A7}">
      <dgm:prSet phldrT="[Text]" custT="1"/>
      <dgm:spPr/>
      <dgm:t>
        <a:bodyPr/>
        <a:lstStyle/>
        <a:p>
          <a:r>
            <a:rPr lang="en-US" sz="2000" b="1" dirty="0">
              <a:latin typeface="Times New Roman" pitchFamily="18" charset="0"/>
              <a:cs typeface="Times New Roman" pitchFamily="18" charset="0"/>
            </a:rPr>
            <a:t>The anther and stigma are placed at different positions. </a:t>
          </a:r>
          <a:endParaRPr lang="en-IN" sz="2000" b="1" dirty="0"/>
        </a:p>
      </dgm:t>
    </dgm:pt>
    <dgm:pt modelId="{D3E6672B-85B0-4A01-BB4A-A6ADF042D2E0}" type="parTrans" cxnId="{2E7D73B1-21D3-4E64-BDBD-2B6CE2814084}">
      <dgm:prSet/>
      <dgm:spPr/>
      <dgm:t>
        <a:bodyPr/>
        <a:lstStyle/>
        <a:p>
          <a:endParaRPr lang="en-IN" sz="2000" b="1"/>
        </a:p>
      </dgm:t>
    </dgm:pt>
    <dgm:pt modelId="{CFE310AE-556C-4E80-86C8-B3742A0BDD5D}" type="sibTrans" cxnId="{2E7D73B1-21D3-4E64-BDBD-2B6CE2814084}">
      <dgm:prSet/>
      <dgm:spPr/>
      <dgm:t>
        <a:bodyPr/>
        <a:lstStyle/>
        <a:p>
          <a:endParaRPr lang="en-IN" sz="2000" b="1"/>
        </a:p>
      </dgm:t>
    </dgm:pt>
    <dgm:pt modelId="{8FCE754C-2200-45B3-844A-F4BDBDF2D23E}">
      <dgm:prSet phldrT="[Text]" custT="1"/>
      <dgm:spPr/>
      <dgm:t>
        <a:bodyPr/>
        <a:lstStyle/>
        <a:p>
          <a:r>
            <a:rPr lang="en-US" sz="2000" b="1">
              <a:latin typeface="Times New Roman" pitchFamily="18" charset="0"/>
              <a:cs typeface="Times New Roman" pitchFamily="18" charset="0"/>
            </a:rPr>
            <a:t>Self-incompatibility.</a:t>
          </a:r>
          <a:endParaRPr lang="en-IN" sz="2000" b="1" dirty="0"/>
        </a:p>
      </dgm:t>
    </dgm:pt>
    <dgm:pt modelId="{38669504-48B0-48BC-ADCA-022832CEBD4E}" type="parTrans" cxnId="{7A2865A0-1227-4BC5-86CB-54F70C9C3935}">
      <dgm:prSet/>
      <dgm:spPr/>
      <dgm:t>
        <a:bodyPr/>
        <a:lstStyle/>
        <a:p>
          <a:endParaRPr lang="en-IN" sz="2000" b="1"/>
        </a:p>
      </dgm:t>
    </dgm:pt>
    <dgm:pt modelId="{6EE05C28-764F-46D4-82FA-30C039E1858A}" type="sibTrans" cxnId="{7A2865A0-1227-4BC5-86CB-54F70C9C3935}">
      <dgm:prSet/>
      <dgm:spPr/>
      <dgm:t>
        <a:bodyPr/>
        <a:lstStyle/>
        <a:p>
          <a:endParaRPr lang="en-IN" sz="2000" b="1"/>
        </a:p>
      </dgm:t>
    </dgm:pt>
    <dgm:pt modelId="{29308B0F-EAB3-4100-AA78-D974A1BD1304}" type="pres">
      <dgm:prSet presAssocID="{893D02BA-D161-47BD-A5EA-2733200DD1BC}" presName="linear" presStyleCnt="0">
        <dgm:presLayoutVars>
          <dgm:dir/>
          <dgm:animLvl val="lvl"/>
          <dgm:resizeHandles val="exact"/>
        </dgm:presLayoutVars>
      </dgm:prSet>
      <dgm:spPr/>
    </dgm:pt>
    <dgm:pt modelId="{8BB1A382-4D3B-4719-AB38-6BD7D3C4BE35}" type="pres">
      <dgm:prSet presAssocID="{190E884E-B8AD-435B-83ED-64E0B214EC0F}" presName="parentLin" presStyleCnt="0"/>
      <dgm:spPr/>
    </dgm:pt>
    <dgm:pt modelId="{0646C609-2106-4630-A617-0D8669186192}" type="pres">
      <dgm:prSet presAssocID="{190E884E-B8AD-435B-83ED-64E0B214EC0F}" presName="parentLeftMargin" presStyleLbl="node1" presStyleIdx="0" presStyleCnt="3"/>
      <dgm:spPr/>
    </dgm:pt>
    <dgm:pt modelId="{06279ECB-93B1-4691-A86D-1323E367672E}" type="pres">
      <dgm:prSet presAssocID="{190E884E-B8AD-435B-83ED-64E0B214EC0F}" presName="parentText" presStyleLbl="node1" presStyleIdx="0" presStyleCnt="3" custScaleX="125684">
        <dgm:presLayoutVars>
          <dgm:chMax val="0"/>
          <dgm:bulletEnabled val="1"/>
        </dgm:presLayoutVars>
      </dgm:prSet>
      <dgm:spPr/>
    </dgm:pt>
    <dgm:pt modelId="{8BE1AFB2-4450-4939-A01B-5833F43E01FC}" type="pres">
      <dgm:prSet presAssocID="{190E884E-B8AD-435B-83ED-64E0B214EC0F}" presName="negativeSpace" presStyleCnt="0"/>
      <dgm:spPr/>
    </dgm:pt>
    <dgm:pt modelId="{1C32BDFA-CCED-41A9-BE7A-70C6FCDEF9FD}" type="pres">
      <dgm:prSet presAssocID="{190E884E-B8AD-435B-83ED-64E0B214EC0F}" presName="childText" presStyleLbl="conFgAcc1" presStyleIdx="0" presStyleCnt="3">
        <dgm:presLayoutVars>
          <dgm:bulletEnabled val="1"/>
        </dgm:presLayoutVars>
      </dgm:prSet>
      <dgm:spPr/>
    </dgm:pt>
    <dgm:pt modelId="{17486BCC-9CA1-4A80-A83E-03D0CD039D59}" type="pres">
      <dgm:prSet presAssocID="{C9355981-B97F-494C-B5A8-61FD94477A43}" presName="spaceBetweenRectangles" presStyleCnt="0"/>
      <dgm:spPr/>
    </dgm:pt>
    <dgm:pt modelId="{68E85032-CFA1-42ED-BC04-3C69FF282DD5}" type="pres">
      <dgm:prSet presAssocID="{73C21E3E-A7D6-4626-B8E0-4B636AB8A7A7}" presName="parentLin" presStyleCnt="0"/>
      <dgm:spPr/>
    </dgm:pt>
    <dgm:pt modelId="{757CB258-506B-439E-A62F-C8A6578886F5}" type="pres">
      <dgm:prSet presAssocID="{73C21E3E-A7D6-4626-B8E0-4B636AB8A7A7}" presName="parentLeftMargin" presStyleLbl="node1" presStyleIdx="0" presStyleCnt="3"/>
      <dgm:spPr/>
    </dgm:pt>
    <dgm:pt modelId="{AE58F215-E8AB-4F0C-85C9-952C301DAAE7}" type="pres">
      <dgm:prSet presAssocID="{73C21E3E-A7D6-4626-B8E0-4B636AB8A7A7}" presName="parentText" presStyleLbl="node1" presStyleIdx="1" presStyleCnt="3" custScaleX="125023">
        <dgm:presLayoutVars>
          <dgm:chMax val="0"/>
          <dgm:bulletEnabled val="1"/>
        </dgm:presLayoutVars>
      </dgm:prSet>
      <dgm:spPr/>
    </dgm:pt>
    <dgm:pt modelId="{1D2647DF-33B9-4A54-BD13-78B3270FFD80}" type="pres">
      <dgm:prSet presAssocID="{73C21E3E-A7D6-4626-B8E0-4B636AB8A7A7}" presName="negativeSpace" presStyleCnt="0"/>
      <dgm:spPr/>
    </dgm:pt>
    <dgm:pt modelId="{FA4C0781-A303-42B4-BFC7-DD577D3A4331}" type="pres">
      <dgm:prSet presAssocID="{73C21E3E-A7D6-4626-B8E0-4B636AB8A7A7}" presName="childText" presStyleLbl="conFgAcc1" presStyleIdx="1" presStyleCnt="3">
        <dgm:presLayoutVars>
          <dgm:bulletEnabled val="1"/>
        </dgm:presLayoutVars>
      </dgm:prSet>
      <dgm:spPr/>
    </dgm:pt>
    <dgm:pt modelId="{F0197464-FB0C-4E0F-988B-2D02ADCA94CE}" type="pres">
      <dgm:prSet presAssocID="{CFE310AE-556C-4E80-86C8-B3742A0BDD5D}" presName="spaceBetweenRectangles" presStyleCnt="0"/>
      <dgm:spPr/>
    </dgm:pt>
    <dgm:pt modelId="{398748A9-DCA8-4664-ADF3-645D6722245A}" type="pres">
      <dgm:prSet presAssocID="{8FCE754C-2200-45B3-844A-F4BDBDF2D23E}" presName="parentLin" presStyleCnt="0"/>
      <dgm:spPr/>
    </dgm:pt>
    <dgm:pt modelId="{C6A7C801-BE60-4A15-8FAA-E39063ADAC8E}" type="pres">
      <dgm:prSet presAssocID="{8FCE754C-2200-45B3-844A-F4BDBDF2D23E}" presName="parentLeftMargin" presStyleLbl="node1" presStyleIdx="1" presStyleCnt="3"/>
      <dgm:spPr/>
    </dgm:pt>
    <dgm:pt modelId="{D076C321-AFCC-479C-B12E-546F546B8638}" type="pres">
      <dgm:prSet presAssocID="{8FCE754C-2200-45B3-844A-F4BDBDF2D23E}" presName="parentText" presStyleLbl="node1" presStyleIdx="2" presStyleCnt="3" custScaleX="124116">
        <dgm:presLayoutVars>
          <dgm:chMax val="0"/>
          <dgm:bulletEnabled val="1"/>
        </dgm:presLayoutVars>
      </dgm:prSet>
      <dgm:spPr/>
    </dgm:pt>
    <dgm:pt modelId="{B291E9DA-4FAD-47FA-A5E1-13450153B8E6}" type="pres">
      <dgm:prSet presAssocID="{8FCE754C-2200-45B3-844A-F4BDBDF2D23E}" presName="negativeSpace" presStyleCnt="0"/>
      <dgm:spPr/>
    </dgm:pt>
    <dgm:pt modelId="{4C91CF61-A932-4C90-94A7-D6732D19D5D1}" type="pres">
      <dgm:prSet presAssocID="{8FCE754C-2200-45B3-844A-F4BDBDF2D23E}" presName="childText" presStyleLbl="conFgAcc1" presStyleIdx="2" presStyleCnt="3">
        <dgm:presLayoutVars>
          <dgm:bulletEnabled val="1"/>
        </dgm:presLayoutVars>
      </dgm:prSet>
      <dgm:spPr/>
    </dgm:pt>
  </dgm:ptLst>
  <dgm:cxnLst>
    <dgm:cxn modelId="{44553909-050D-49B2-9E1C-3DEAB7D1036A}" type="presOf" srcId="{73C21E3E-A7D6-4626-B8E0-4B636AB8A7A7}" destId="{757CB258-506B-439E-A62F-C8A6578886F5}" srcOrd="0" destOrd="0" presId="urn:microsoft.com/office/officeart/2005/8/layout/list1"/>
    <dgm:cxn modelId="{1D57863C-26AE-46EB-ABCF-2DF277086FC4}" type="presOf" srcId="{190E884E-B8AD-435B-83ED-64E0B214EC0F}" destId="{0646C609-2106-4630-A617-0D8669186192}" srcOrd="0" destOrd="0" presId="urn:microsoft.com/office/officeart/2005/8/layout/list1"/>
    <dgm:cxn modelId="{685D2F5C-33EB-4034-A328-9069323B563F}" type="presOf" srcId="{190E884E-B8AD-435B-83ED-64E0B214EC0F}" destId="{06279ECB-93B1-4691-A86D-1323E367672E}" srcOrd="1" destOrd="0" presId="urn:microsoft.com/office/officeart/2005/8/layout/list1"/>
    <dgm:cxn modelId="{B4705A4B-B589-48C4-9B34-F258CD6C536C}" type="presOf" srcId="{73C21E3E-A7D6-4626-B8E0-4B636AB8A7A7}" destId="{AE58F215-E8AB-4F0C-85C9-952C301DAAE7}" srcOrd="1" destOrd="0" presId="urn:microsoft.com/office/officeart/2005/8/layout/list1"/>
    <dgm:cxn modelId="{DAF9BE8E-48CF-4CCA-8D80-13ACF31A33DC}" type="presOf" srcId="{8FCE754C-2200-45B3-844A-F4BDBDF2D23E}" destId="{D076C321-AFCC-479C-B12E-546F546B8638}" srcOrd="1" destOrd="0" presId="urn:microsoft.com/office/officeart/2005/8/layout/list1"/>
    <dgm:cxn modelId="{7E1CD296-8C43-434E-9386-3A28A78FDFCF}" type="presOf" srcId="{8FCE754C-2200-45B3-844A-F4BDBDF2D23E}" destId="{C6A7C801-BE60-4A15-8FAA-E39063ADAC8E}" srcOrd="0" destOrd="0" presId="urn:microsoft.com/office/officeart/2005/8/layout/list1"/>
    <dgm:cxn modelId="{7A2865A0-1227-4BC5-86CB-54F70C9C3935}" srcId="{893D02BA-D161-47BD-A5EA-2733200DD1BC}" destId="{8FCE754C-2200-45B3-844A-F4BDBDF2D23E}" srcOrd="2" destOrd="0" parTransId="{38669504-48B0-48BC-ADCA-022832CEBD4E}" sibTransId="{6EE05C28-764F-46D4-82FA-30C039E1858A}"/>
    <dgm:cxn modelId="{2E7D73B1-21D3-4E64-BDBD-2B6CE2814084}" srcId="{893D02BA-D161-47BD-A5EA-2733200DD1BC}" destId="{73C21E3E-A7D6-4626-B8E0-4B636AB8A7A7}" srcOrd="1" destOrd="0" parTransId="{D3E6672B-85B0-4A01-BB4A-A6ADF042D2E0}" sibTransId="{CFE310AE-556C-4E80-86C8-B3742A0BDD5D}"/>
    <dgm:cxn modelId="{4966BFB6-2EA4-4770-AFF9-5C08AD5717F1}" type="presOf" srcId="{893D02BA-D161-47BD-A5EA-2733200DD1BC}" destId="{29308B0F-EAB3-4100-AA78-D974A1BD1304}" srcOrd="0" destOrd="0" presId="urn:microsoft.com/office/officeart/2005/8/layout/list1"/>
    <dgm:cxn modelId="{78C252BC-5147-4814-A4C1-9798B212BF7D}" srcId="{893D02BA-D161-47BD-A5EA-2733200DD1BC}" destId="{190E884E-B8AD-435B-83ED-64E0B214EC0F}" srcOrd="0" destOrd="0" parTransId="{E435FCF4-C53F-4D7B-A655-B3BCB27FD8B6}" sibTransId="{C9355981-B97F-494C-B5A8-61FD94477A43}"/>
    <dgm:cxn modelId="{E5556E34-AF3A-4047-82B9-7D334A5A4A64}" type="presParOf" srcId="{29308B0F-EAB3-4100-AA78-D974A1BD1304}" destId="{8BB1A382-4D3B-4719-AB38-6BD7D3C4BE35}" srcOrd="0" destOrd="0" presId="urn:microsoft.com/office/officeart/2005/8/layout/list1"/>
    <dgm:cxn modelId="{5C0EC70B-98FC-4251-87C3-A5B018FF26E5}" type="presParOf" srcId="{8BB1A382-4D3B-4719-AB38-6BD7D3C4BE35}" destId="{0646C609-2106-4630-A617-0D8669186192}" srcOrd="0" destOrd="0" presId="urn:microsoft.com/office/officeart/2005/8/layout/list1"/>
    <dgm:cxn modelId="{EAE29125-B811-4A4A-A8DC-80692004F644}" type="presParOf" srcId="{8BB1A382-4D3B-4719-AB38-6BD7D3C4BE35}" destId="{06279ECB-93B1-4691-A86D-1323E367672E}" srcOrd="1" destOrd="0" presId="urn:microsoft.com/office/officeart/2005/8/layout/list1"/>
    <dgm:cxn modelId="{4100E84B-32B2-42EB-A4AC-5C73EDA0A288}" type="presParOf" srcId="{29308B0F-EAB3-4100-AA78-D974A1BD1304}" destId="{8BE1AFB2-4450-4939-A01B-5833F43E01FC}" srcOrd="1" destOrd="0" presId="urn:microsoft.com/office/officeart/2005/8/layout/list1"/>
    <dgm:cxn modelId="{7CEE08EB-6B0E-4902-B657-7DA1083D04E0}" type="presParOf" srcId="{29308B0F-EAB3-4100-AA78-D974A1BD1304}" destId="{1C32BDFA-CCED-41A9-BE7A-70C6FCDEF9FD}" srcOrd="2" destOrd="0" presId="urn:microsoft.com/office/officeart/2005/8/layout/list1"/>
    <dgm:cxn modelId="{BFB7ACEF-0AAD-4544-9A35-E6DA70FE8550}" type="presParOf" srcId="{29308B0F-EAB3-4100-AA78-D974A1BD1304}" destId="{17486BCC-9CA1-4A80-A83E-03D0CD039D59}" srcOrd="3" destOrd="0" presId="urn:microsoft.com/office/officeart/2005/8/layout/list1"/>
    <dgm:cxn modelId="{18017F37-D5CE-44FD-9959-182C18594AAA}" type="presParOf" srcId="{29308B0F-EAB3-4100-AA78-D974A1BD1304}" destId="{68E85032-CFA1-42ED-BC04-3C69FF282DD5}" srcOrd="4" destOrd="0" presId="urn:microsoft.com/office/officeart/2005/8/layout/list1"/>
    <dgm:cxn modelId="{BBE64836-7C98-4E0A-BAD3-35A3DC77A317}" type="presParOf" srcId="{68E85032-CFA1-42ED-BC04-3C69FF282DD5}" destId="{757CB258-506B-439E-A62F-C8A6578886F5}" srcOrd="0" destOrd="0" presId="urn:microsoft.com/office/officeart/2005/8/layout/list1"/>
    <dgm:cxn modelId="{6840E40B-BC7F-4EE8-91C2-8C94D793D38A}" type="presParOf" srcId="{68E85032-CFA1-42ED-BC04-3C69FF282DD5}" destId="{AE58F215-E8AB-4F0C-85C9-952C301DAAE7}" srcOrd="1" destOrd="0" presId="urn:microsoft.com/office/officeart/2005/8/layout/list1"/>
    <dgm:cxn modelId="{99126ADD-83B0-48B3-80C5-DF417DA1EC23}" type="presParOf" srcId="{29308B0F-EAB3-4100-AA78-D974A1BD1304}" destId="{1D2647DF-33B9-4A54-BD13-78B3270FFD80}" srcOrd="5" destOrd="0" presId="urn:microsoft.com/office/officeart/2005/8/layout/list1"/>
    <dgm:cxn modelId="{295BBFE9-5CC7-4472-BF0D-DB5C57663EB7}" type="presParOf" srcId="{29308B0F-EAB3-4100-AA78-D974A1BD1304}" destId="{FA4C0781-A303-42B4-BFC7-DD577D3A4331}" srcOrd="6" destOrd="0" presId="urn:microsoft.com/office/officeart/2005/8/layout/list1"/>
    <dgm:cxn modelId="{9552CDD7-DD01-409A-AFFB-ED4C75C91C65}" type="presParOf" srcId="{29308B0F-EAB3-4100-AA78-D974A1BD1304}" destId="{F0197464-FB0C-4E0F-988B-2D02ADCA94CE}" srcOrd="7" destOrd="0" presId="urn:microsoft.com/office/officeart/2005/8/layout/list1"/>
    <dgm:cxn modelId="{8BB38CB7-7930-4648-B153-9393928C0F5B}" type="presParOf" srcId="{29308B0F-EAB3-4100-AA78-D974A1BD1304}" destId="{398748A9-DCA8-4664-ADF3-645D6722245A}" srcOrd="8" destOrd="0" presId="urn:microsoft.com/office/officeart/2005/8/layout/list1"/>
    <dgm:cxn modelId="{B77D3D65-6FE7-44F2-A92F-C8C2CDF96085}" type="presParOf" srcId="{398748A9-DCA8-4664-ADF3-645D6722245A}" destId="{C6A7C801-BE60-4A15-8FAA-E39063ADAC8E}" srcOrd="0" destOrd="0" presId="urn:microsoft.com/office/officeart/2005/8/layout/list1"/>
    <dgm:cxn modelId="{0AAB6186-5A10-448B-88F6-C1286D5C5151}" type="presParOf" srcId="{398748A9-DCA8-4664-ADF3-645D6722245A}" destId="{D076C321-AFCC-479C-B12E-546F546B8638}" srcOrd="1" destOrd="0" presId="urn:microsoft.com/office/officeart/2005/8/layout/list1"/>
    <dgm:cxn modelId="{13D44FD3-0980-47C7-8EE6-1684A1F1841D}" type="presParOf" srcId="{29308B0F-EAB3-4100-AA78-D974A1BD1304}" destId="{B291E9DA-4FAD-47FA-A5E1-13450153B8E6}" srcOrd="9" destOrd="0" presId="urn:microsoft.com/office/officeart/2005/8/layout/list1"/>
    <dgm:cxn modelId="{8562708E-1AA4-4B4F-B7DF-75F03E2E0B0B}" type="presParOf" srcId="{29308B0F-EAB3-4100-AA78-D974A1BD1304}" destId="{4C91CF61-A932-4C90-94A7-D6732D19D5D1}"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E5DB9F-6416-4E73-A862-4A0E92D53BC6}">
      <dsp:nvSpPr>
        <dsp:cNvPr id="0" name=""/>
        <dsp:cNvSpPr/>
      </dsp:nvSpPr>
      <dsp:spPr>
        <a:xfrm>
          <a:off x="3009" y="147684"/>
          <a:ext cx="2934072" cy="633600"/>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just" defTabSz="977900">
            <a:lnSpc>
              <a:spcPct val="90000"/>
            </a:lnSpc>
            <a:spcBef>
              <a:spcPct val="0"/>
            </a:spcBef>
            <a:spcAft>
              <a:spcPct val="35000"/>
            </a:spcAft>
            <a:buNone/>
          </a:pPr>
          <a:r>
            <a:rPr lang="en-US" sz="2200" b="1" kern="1200" dirty="0">
              <a:solidFill>
                <a:schemeClr val="tx2"/>
              </a:solidFill>
              <a:latin typeface="Times New Roman" pitchFamily="18" charset="0"/>
              <a:cs typeface="Times New Roman" pitchFamily="18" charset="0"/>
            </a:rPr>
            <a:t>Autogamy</a:t>
          </a:r>
          <a:endParaRPr lang="en-IN" sz="2200" kern="1200" dirty="0">
            <a:solidFill>
              <a:schemeClr val="tx2"/>
            </a:solidFill>
          </a:endParaRPr>
        </a:p>
      </dsp:txBody>
      <dsp:txXfrm>
        <a:off x="3009" y="147684"/>
        <a:ext cx="2934072" cy="633600"/>
      </dsp:txXfrm>
    </dsp:sp>
    <dsp:sp modelId="{8A6DC0C3-8D1A-414A-A0A9-5A5958E6C10C}">
      <dsp:nvSpPr>
        <dsp:cNvPr id="0" name=""/>
        <dsp:cNvSpPr/>
      </dsp:nvSpPr>
      <dsp:spPr>
        <a:xfrm>
          <a:off x="3009" y="781284"/>
          <a:ext cx="2934072" cy="3057243"/>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just" defTabSz="977900">
            <a:lnSpc>
              <a:spcPct val="90000"/>
            </a:lnSpc>
            <a:spcBef>
              <a:spcPct val="0"/>
            </a:spcBef>
            <a:spcAft>
              <a:spcPct val="15000"/>
            </a:spcAft>
            <a:buChar char="•"/>
          </a:pPr>
          <a:r>
            <a:rPr lang="en-US" sz="2200" kern="1200" dirty="0">
              <a:latin typeface="Times New Roman" pitchFamily="18" charset="0"/>
              <a:cs typeface="Times New Roman" pitchFamily="18" charset="0"/>
            </a:rPr>
            <a:t>It is the transfer of pollen grains from anther of a flower to the stigma of the same flower. </a:t>
          </a:r>
          <a:endParaRPr lang="en-IN" sz="2200" kern="1200" dirty="0"/>
        </a:p>
        <a:p>
          <a:pPr marL="228600" lvl="1" indent="-228600" algn="just" defTabSz="977900">
            <a:lnSpc>
              <a:spcPct val="90000"/>
            </a:lnSpc>
            <a:spcBef>
              <a:spcPct val="0"/>
            </a:spcBef>
            <a:spcAft>
              <a:spcPct val="15000"/>
            </a:spcAft>
            <a:buChar char="•"/>
          </a:pPr>
          <a:r>
            <a:rPr lang="en-US" sz="2200" kern="1200" dirty="0">
              <a:latin typeface="Times New Roman" pitchFamily="18" charset="0"/>
              <a:cs typeface="Times New Roman" pitchFamily="18" charset="0"/>
            </a:rPr>
            <a:t>For example: Pea, Wheat, Rice etc.</a:t>
          </a:r>
          <a:endParaRPr lang="en-IN" sz="2200" kern="1200" dirty="0"/>
        </a:p>
      </dsp:txBody>
      <dsp:txXfrm>
        <a:off x="3009" y="781284"/>
        <a:ext cx="2934072" cy="3057243"/>
      </dsp:txXfrm>
    </dsp:sp>
    <dsp:sp modelId="{886A141B-CF96-44A3-8B28-22810782A5B7}">
      <dsp:nvSpPr>
        <dsp:cNvPr id="0" name=""/>
        <dsp:cNvSpPr/>
      </dsp:nvSpPr>
      <dsp:spPr>
        <a:xfrm>
          <a:off x="3347851" y="147684"/>
          <a:ext cx="2934072" cy="633600"/>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just" defTabSz="977900">
            <a:lnSpc>
              <a:spcPct val="90000"/>
            </a:lnSpc>
            <a:spcBef>
              <a:spcPct val="0"/>
            </a:spcBef>
            <a:spcAft>
              <a:spcPct val="35000"/>
            </a:spcAft>
            <a:buNone/>
          </a:pPr>
          <a:r>
            <a:rPr lang="en-US" sz="2200" b="1" kern="1200" dirty="0">
              <a:solidFill>
                <a:schemeClr val="tx2"/>
              </a:solidFill>
              <a:latin typeface="Times New Roman" pitchFamily="18" charset="0"/>
              <a:cs typeface="Times New Roman" pitchFamily="18" charset="0"/>
            </a:rPr>
            <a:t>Geitonogamy</a:t>
          </a:r>
          <a:endParaRPr lang="en-IN" sz="2200" kern="1200" dirty="0">
            <a:solidFill>
              <a:schemeClr val="tx2"/>
            </a:solidFill>
          </a:endParaRPr>
        </a:p>
      </dsp:txBody>
      <dsp:txXfrm>
        <a:off x="3347851" y="147684"/>
        <a:ext cx="2934072" cy="633600"/>
      </dsp:txXfrm>
    </dsp:sp>
    <dsp:sp modelId="{B40E6991-0A17-40AE-94B0-D66F1B9E04E8}">
      <dsp:nvSpPr>
        <dsp:cNvPr id="0" name=""/>
        <dsp:cNvSpPr/>
      </dsp:nvSpPr>
      <dsp:spPr>
        <a:xfrm>
          <a:off x="3347851" y="781284"/>
          <a:ext cx="2934072" cy="3057243"/>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just" defTabSz="977900">
            <a:lnSpc>
              <a:spcPct val="90000"/>
            </a:lnSpc>
            <a:spcBef>
              <a:spcPct val="0"/>
            </a:spcBef>
            <a:spcAft>
              <a:spcPct val="15000"/>
            </a:spcAft>
            <a:buChar char="•"/>
          </a:pPr>
          <a:r>
            <a:rPr lang="en-US" sz="2200" kern="1200" dirty="0">
              <a:latin typeface="Times New Roman" pitchFamily="18" charset="0"/>
              <a:cs typeface="Times New Roman" pitchFamily="18" charset="0"/>
            </a:rPr>
            <a:t>When pollen from one flower are deposited on the stigma of another flower borne on the same plant. </a:t>
          </a:r>
          <a:endParaRPr lang="en-IN" sz="2200" kern="1200" dirty="0"/>
        </a:p>
        <a:p>
          <a:pPr marL="228600" lvl="1" indent="-228600" algn="l" defTabSz="977900">
            <a:lnSpc>
              <a:spcPct val="90000"/>
            </a:lnSpc>
            <a:spcBef>
              <a:spcPct val="0"/>
            </a:spcBef>
            <a:spcAft>
              <a:spcPct val="15000"/>
            </a:spcAft>
            <a:buChar char="•"/>
          </a:pPr>
          <a:r>
            <a:rPr lang="en-US" sz="2200" kern="1200" dirty="0">
              <a:latin typeface="Times New Roman" pitchFamily="18" charset="0"/>
              <a:cs typeface="Times New Roman" pitchFamily="18" charset="0"/>
            </a:rPr>
            <a:t>For example: Cucurbits.</a:t>
          </a:r>
          <a:endParaRPr lang="en-IN" sz="2200" kern="1200" dirty="0"/>
        </a:p>
      </dsp:txBody>
      <dsp:txXfrm>
        <a:off x="3347851" y="781284"/>
        <a:ext cx="2934072" cy="3057243"/>
      </dsp:txXfrm>
    </dsp:sp>
    <dsp:sp modelId="{1D501CC9-5CFD-412B-9D6D-3FFFB1DB8CA1}">
      <dsp:nvSpPr>
        <dsp:cNvPr id="0" name=""/>
        <dsp:cNvSpPr/>
      </dsp:nvSpPr>
      <dsp:spPr>
        <a:xfrm>
          <a:off x="6692693" y="147684"/>
          <a:ext cx="2934072" cy="633600"/>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just" defTabSz="977900">
            <a:lnSpc>
              <a:spcPct val="90000"/>
            </a:lnSpc>
            <a:spcBef>
              <a:spcPct val="0"/>
            </a:spcBef>
            <a:spcAft>
              <a:spcPct val="35000"/>
            </a:spcAft>
            <a:buNone/>
          </a:pPr>
          <a:r>
            <a:rPr lang="en-US" sz="2200" b="1" kern="1200" dirty="0">
              <a:solidFill>
                <a:schemeClr val="tx2"/>
              </a:solidFill>
              <a:latin typeface="Times New Roman" pitchFamily="18" charset="0"/>
              <a:cs typeface="Times New Roman" pitchFamily="18" charset="0"/>
            </a:rPr>
            <a:t>Xenogamy/Allogamy</a:t>
          </a:r>
          <a:endParaRPr lang="en-IN" sz="2200" kern="1200" dirty="0">
            <a:solidFill>
              <a:schemeClr val="tx2"/>
            </a:solidFill>
          </a:endParaRPr>
        </a:p>
      </dsp:txBody>
      <dsp:txXfrm>
        <a:off x="6692693" y="147684"/>
        <a:ext cx="2934072" cy="633600"/>
      </dsp:txXfrm>
    </dsp:sp>
    <dsp:sp modelId="{AC1D75BA-4484-48E3-95B2-B827FF08FF19}">
      <dsp:nvSpPr>
        <dsp:cNvPr id="0" name=""/>
        <dsp:cNvSpPr/>
      </dsp:nvSpPr>
      <dsp:spPr>
        <a:xfrm>
          <a:off x="6692693" y="781284"/>
          <a:ext cx="2934072" cy="3057243"/>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just" defTabSz="977900">
            <a:lnSpc>
              <a:spcPct val="90000"/>
            </a:lnSpc>
            <a:spcBef>
              <a:spcPct val="0"/>
            </a:spcBef>
            <a:spcAft>
              <a:spcPct val="15000"/>
            </a:spcAft>
            <a:buChar char="•"/>
          </a:pPr>
          <a:r>
            <a:rPr lang="en-US" sz="2200" kern="1200" dirty="0">
              <a:latin typeface="Times New Roman" pitchFamily="18" charset="0"/>
              <a:cs typeface="Times New Roman" pitchFamily="18" charset="0"/>
            </a:rPr>
            <a:t>Cross pollination can also be defined as the migration of pollen grains from one flower to the stigma of genetically different flowers.</a:t>
          </a:r>
          <a:endParaRPr lang="en-IN" sz="2200" kern="1200" dirty="0"/>
        </a:p>
        <a:p>
          <a:pPr marL="228600" lvl="1" indent="-228600" algn="l" defTabSz="977900">
            <a:lnSpc>
              <a:spcPct val="90000"/>
            </a:lnSpc>
            <a:spcBef>
              <a:spcPct val="0"/>
            </a:spcBef>
            <a:spcAft>
              <a:spcPct val="15000"/>
            </a:spcAft>
            <a:buChar char="•"/>
          </a:pPr>
          <a:r>
            <a:rPr lang="en-US" sz="2200" kern="1200" dirty="0">
              <a:latin typeface="Times New Roman" pitchFamily="18" charset="0"/>
              <a:cs typeface="Times New Roman" pitchFamily="18" charset="0"/>
            </a:rPr>
            <a:t>For example: Date palm, Papaya </a:t>
          </a:r>
          <a:r>
            <a:rPr lang="en-US" sz="2200" kern="1200" dirty="0" err="1">
              <a:latin typeface="Times New Roman" pitchFamily="18" charset="0"/>
              <a:cs typeface="Times New Roman" pitchFamily="18" charset="0"/>
            </a:rPr>
            <a:t>etc</a:t>
          </a:r>
          <a:endParaRPr lang="en-IN" sz="2200" kern="1200" dirty="0"/>
        </a:p>
      </dsp:txBody>
      <dsp:txXfrm>
        <a:off x="6692693" y="781284"/>
        <a:ext cx="2934072" cy="30572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BCFCA-B277-426F-88CA-4432ACB8BE5D}">
      <dsp:nvSpPr>
        <dsp:cNvPr id="0" name=""/>
        <dsp:cNvSpPr/>
      </dsp:nvSpPr>
      <dsp:spPr>
        <a:xfrm>
          <a:off x="3437765" y="1372563"/>
          <a:ext cx="2468604" cy="2468643"/>
        </a:xfrm>
        <a:prstGeom prst="ellipse">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IN" sz="3900" kern="1200" dirty="0"/>
            <a:t>ABIOTIC</a:t>
          </a:r>
        </a:p>
      </dsp:txBody>
      <dsp:txXfrm>
        <a:off x="3799284" y="1734087"/>
        <a:ext cx="1745566" cy="1745595"/>
      </dsp:txXfrm>
    </dsp:sp>
    <dsp:sp modelId="{5BA96AA9-367B-490F-9021-93CE6129FFB2}">
      <dsp:nvSpPr>
        <dsp:cNvPr id="0" name=""/>
        <dsp:cNvSpPr/>
      </dsp:nvSpPr>
      <dsp:spPr>
        <a:xfrm>
          <a:off x="2164779" y="0"/>
          <a:ext cx="4975893" cy="5187315"/>
        </a:xfrm>
        <a:prstGeom prst="blockArc">
          <a:avLst>
            <a:gd name="adj1" fmla="val 17747832"/>
            <a:gd name="adj2" fmla="val 3872736"/>
            <a:gd name="adj3" fmla="val 5580"/>
          </a:avLst>
        </a:prstGeom>
        <a:solidFill>
          <a:schemeClr val="accent4">
            <a:hueOff val="-5879828"/>
            <a:satOff val="-3647"/>
            <a:lumOff val="1254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1A711B3-D400-4573-9C37-13DDDA6684DF}">
      <dsp:nvSpPr>
        <dsp:cNvPr id="0" name=""/>
        <dsp:cNvSpPr/>
      </dsp:nvSpPr>
      <dsp:spPr>
        <a:xfrm>
          <a:off x="6127012" y="822189"/>
          <a:ext cx="1322415" cy="132276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4000" r="-34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1A791264-F1A6-4B84-8D09-EC789E2ADC37}">
      <dsp:nvSpPr>
        <dsp:cNvPr id="0" name=""/>
        <dsp:cNvSpPr/>
      </dsp:nvSpPr>
      <dsp:spPr>
        <a:xfrm>
          <a:off x="7558315" y="839307"/>
          <a:ext cx="1770145" cy="1280229"/>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l" defTabSz="1733550">
            <a:lnSpc>
              <a:spcPct val="90000"/>
            </a:lnSpc>
            <a:spcBef>
              <a:spcPct val="0"/>
            </a:spcBef>
            <a:spcAft>
              <a:spcPct val="10000"/>
            </a:spcAft>
            <a:buNone/>
          </a:pPr>
          <a:r>
            <a:rPr lang="en-IN" sz="3900" kern="1200" dirty="0"/>
            <a:t>WATER</a:t>
          </a:r>
        </a:p>
      </dsp:txBody>
      <dsp:txXfrm>
        <a:off x="7558315" y="839307"/>
        <a:ext cx="1770145" cy="1280229"/>
      </dsp:txXfrm>
    </dsp:sp>
    <dsp:sp modelId="{21850804-5956-4F4C-97AA-01F47CF6459C}">
      <dsp:nvSpPr>
        <dsp:cNvPr id="0" name=""/>
        <dsp:cNvSpPr/>
      </dsp:nvSpPr>
      <dsp:spPr>
        <a:xfrm>
          <a:off x="6127012" y="2917345"/>
          <a:ext cx="1322415" cy="1322765"/>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4000" r="-24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FA4CE1AB-9DE3-4D6F-ABFB-C1BDD66C4EEE}">
      <dsp:nvSpPr>
        <dsp:cNvPr id="0" name=""/>
        <dsp:cNvSpPr/>
      </dsp:nvSpPr>
      <dsp:spPr>
        <a:xfrm>
          <a:off x="7558315" y="2934464"/>
          <a:ext cx="1770145" cy="1280229"/>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l" defTabSz="1733550">
            <a:lnSpc>
              <a:spcPct val="90000"/>
            </a:lnSpc>
            <a:spcBef>
              <a:spcPct val="0"/>
            </a:spcBef>
            <a:spcAft>
              <a:spcPct val="10000"/>
            </a:spcAft>
            <a:buNone/>
          </a:pPr>
          <a:r>
            <a:rPr lang="en-IN" sz="3900" kern="1200" dirty="0"/>
            <a:t>WIND</a:t>
          </a:r>
        </a:p>
      </dsp:txBody>
      <dsp:txXfrm>
        <a:off x="7558315" y="2934464"/>
        <a:ext cx="1770145" cy="12802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FED6C0-6ADE-4854-80E6-869A27A887A6}">
      <dsp:nvSpPr>
        <dsp:cNvPr id="0" name=""/>
        <dsp:cNvSpPr/>
      </dsp:nvSpPr>
      <dsp:spPr>
        <a:xfrm>
          <a:off x="5575" y="706540"/>
          <a:ext cx="3002072" cy="257313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a:ln w="635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7F962E19-8396-436A-9811-FA6CCC21FB3D}">
      <dsp:nvSpPr>
        <dsp:cNvPr id="0" name=""/>
        <dsp:cNvSpPr/>
      </dsp:nvSpPr>
      <dsp:spPr>
        <a:xfrm>
          <a:off x="5575" y="2507732"/>
          <a:ext cx="3002072" cy="617551"/>
        </a:xfrm>
        <a:prstGeom prst="rect">
          <a:avLst/>
        </a:prstGeom>
        <a:solidFill>
          <a:schemeClr val="accent2">
            <a:tint val="50000"/>
            <a:alpha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81280" tIns="81280" rIns="81280" bIns="8128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rgbClr val="00B0F0"/>
              </a:solidFill>
              <a:latin typeface="Times New Roman" pitchFamily="18" charset="0"/>
              <a:cs typeface="Times New Roman" pitchFamily="18" charset="0"/>
            </a:rPr>
            <a:t>Chiropterophily</a:t>
          </a:r>
          <a:endParaRPr lang="en-IN" sz="3200" b="1" kern="1200" dirty="0">
            <a:solidFill>
              <a:srgbClr val="00B0F0"/>
            </a:solidFill>
          </a:endParaRPr>
        </a:p>
      </dsp:txBody>
      <dsp:txXfrm>
        <a:off x="5575" y="2507732"/>
        <a:ext cx="3002072" cy="617551"/>
      </dsp:txXfrm>
    </dsp:sp>
    <dsp:sp modelId="{AF76B06D-6676-45D0-80EC-827A24A140EF}">
      <dsp:nvSpPr>
        <dsp:cNvPr id="0" name=""/>
        <dsp:cNvSpPr/>
      </dsp:nvSpPr>
      <dsp:spPr>
        <a:xfrm>
          <a:off x="3313851" y="706540"/>
          <a:ext cx="3002072" cy="2573131"/>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5000" r="-5000"/>
          </a:stretch>
        </a:blipFill>
        <a:ln w="635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51FDBAEF-0124-49F6-8CB4-8CEB2FC2F884}">
      <dsp:nvSpPr>
        <dsp:cNvPr id="0" name=""/>
        <dsp:cNvSpPr/>
      </dsp:nvSpPr>
      <dsp:spPr>
        <a:xfrm>
          <a:off x="3313851" y="2507732"/>
          <a:ext cx="3002072" cy="617551"/>
        </a:xfrm>
        <a:prstGeom prst="rect">
          <a:avLst/>
        </a:prstGeom>
        <a:solidFill>
          <a:schemeClr val="accent2">
            <a:tint val="50000"/>
            <a:alpha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81280" tIns="81280" rIns="81280" bIns="8128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rgbClr val="FFFF00"/>
              </a:solidFill>
              <a:latin typeface="Times New Roman" pitchFamily="18" charset="0"/>
              <a:cs typeface="Times New Roman" pitchFamily="18" charset="0"/>
            </a:rPr>
            <a:t>Ornithophily</a:t>
          </a:r>
          <a:endParaRPr lang="en-IN" sz="3200" b="1" kern="1200" dirty="0">
            <a:solidFill>
              <a:srgbClr val="FFFF00"/>
            </a:solidFill>
          </a:endParaRPr>
        </a:p>
      </dsp:txBody>
      <dsp:txXfrm>
        <a:off x="3313851" y="2507732"/>
        <a:ext cx="3002072" cy="617551"/>
      </dsp:txXfrm>
    </dsp:sp>
    <dsp:sp modelId="{F0952F8F-4A4F-4473-B71C-DB70412B72D3}">
      <dsp:nvSpPr>
        <dsp:cNvPr id="0" name=""/>
        <dsp:cNvSpPr/>
      </dsp:nvSpPr>
      <dsp:spPr>
        <a:xfrm>
          <a:off x="6622126" y="706540"/>
          <a:ext cx="3002072" cy="2573131"/>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4000" r="-14000"/>
          </a:stretch>
        </a:blipFill>
        <a:ln w="635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19057429-9EDC-4A91-87D9-BE6CA1DE9EC1}">
      <dsp:nvSpPr>
        <dsp:cNvPr id="0" name=""/>
        <dsp:cNvSpPr/>
      </dsp:nvSpPr>
      <dsp:spPr>
        <a:xfrm>
          <a:off x="6622126" y="2507732"/>
          <a:ext cx="3002072" cy="617551"/>
        </a:xfrm>
        <a:prstGeom prst="rect">
          <a:avLst/>
        </a:prstGeom>
        <a:solidFill>
          <a:schemeClr val="accent2">
            <a:tint val="50000"/>
            <a:alpha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81280" tIns="81280" rIns="81280" bIns="81280" numCol="1" spcCol="1270" anchor="ctr" anchorCtr="0">
          <a:noAutofit/>
        </a:bodyPr>
        <a:lstStyle/>
        <a:p>
          <a:pPr marL="0" lvl="0" indent="0" algn="ctr" defTabSz="1422400">
            <a:lnSpc>
              <a:spcPct val="90000"/>
            </a:lnSpc>
            <a:spcBef>
              <a:spcPct val="0"/>
            </a:spcBef>
            <a:spcAft>
              <a:spcPct val="35000"/>
            </a:spcAft>
            <a:buNone/>
          </a:pPr>
          <a:r>
            <a:rPr lang="en-US" sz="3200" b="1" kern="1200">
              <a:solidFill>
                <a:schemeClr val="tx2"/>
              </a:solidFill>
              <a:latin typeface="Times New Roman" pitchFamily="18" charset="0"/>
              <a:cs typeface="Times New Roman" pitchFamily="18" charset="0"/>
            </a:rPr>
            <a:t>Entomophily</a:t>
          </a:r>
          <a:endParaRPr lang="en-IN" sz="3200" b="1" kern="1200" dirty="0">
            <a:solidFill>
              <a:schemeClr val="tx2"/>
            </a:solidFill>
          </a:endParaRPr>
        </a:p>
      </dsp:txBody>
      <dsp:txXfrm>
        <a:off x="6622126" y="2507732"/>
        <a:ext cx="3002072" cy="6175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32BDFA-CCED-41A9-BE7A-70C6FCDEF9FD}">
      <dsp:nvSpPr>
        <dsp:cNvPr id="0" name=""/>
        <dsp:cNvSpPr/>
      </dsp:nvSpPr>
      <dsp:spPr>
        <a:xfrm>
          <a:off x="0" y="475706"/>
          <a:ext cx="9629774" cy="7560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06279ECB-93B1-4691-A86D-1323E367672E}">
      <dsp:nvSpPr>
        <dsp:cNvPr id="0" name=""/>
        <dsp:cNvSpPr/>
      </dsp:nvSpPr>
      <dsp:spPr>
        <a:xfrm>
          <a:off x="481488" y="32906"/>
          <a:ext cx="8472160" cy="885600"/>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788" tIns="0" rIns="254788" bIns="0" numCol="1" spcCol="1270" anchor="ctr" anchorCtr="0">
          <a:noAutofit/>
        </a:bodyPr>
        <a:lstStyle/>
        <a:p>
          <a:pPr marL="0" lvl="0" indent="0" algn="l" defTabSz="889000">
            <a:lnSpc>
              <a:spcPct val="90000"/>
            </a:lnSpc>
            <a:spcBef>
              <a:spcPct val="0"/>
            </a:spcBef>
            <a:spcAft>
              <a:spcPct val="35000"/>
            </a:spcAft>
            <a:buNone/>
          </a:pPr>
          <a:r>
            <a:rPr lang="en-US" sz="2000" b="1" kern="1200" dirty="0">
              <a:latin typeface="Times New Roman" pitchFamily="18" charset="0"/>
              <a:cs typeface="Times New Roman" pitchFamily="18" charset="0"/>
            </a:rPr>
            <a:t>Pollen release and stigma receptivity are not synchronized.</a:t>
          </a:r>
          <a:endParaRPr lang="en-IN" sz="2000" b="1" kern="1200" dirty="0"/>
        </a:p>
      </dsp:txBody>
      <dsp:txXfrm>
        <a:off x="524719" y="76137"/>
        <a:ext cx="8385698" cy="799138"/>
      </dsp:txXfrm>
    </dsp:sp>
    <dsp:sp modelId="{FA4C0781-A303-42B4-BFC7-DD577D3A4331}">
      <dsp:nvSpPr>
        <dsp:cNvPr id="0" name=""/>
        <dsp:cNvSpPr/>
      </dsp:nvSpPr>
      <dsp:spPr>
        <a:xfrm>
          <a:off x="0" y="1836506"/>
          <a:ext cx="9629774" cy="7560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AE58F215-E8AB-4F0C-85C9-952C301DAAE7}">
      <dsp:nvSpPr>
        <dsp:cNvPr id="0" name=""/>
        <dsp:cNvSpPr/>
      </dsp:nvSpPr>
      <dsp:spPr>
        <a:xfrm>
          <a:off x="481488" y="1393706"/>
          <a:ext cx="8427603" cy="885600"/>
        </a:xfrm>
        <a:prstGeom prst="roundRect">
          <a:avLst/>
        </a:prstGeom>
        <a:solidFill>
          <a:schemeClr val="accent3">
            <a:hueOff val="2978523"/>
            <a:satOff val="-5666"/>
            <a:lumOff val="-68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788" tIns="0" rIns="254788" bIns="0" numCol="1" spcCol="1270" anchor="ctr" anchorCtr="0">
          <a:noAutofit/>
        </a:bodyPr>
        <a:lstStyle/>
        <a:p>
          <a:pPr marL="0" lvl="0" indent="0" algn="l" defTabSz="889000">
            <a:lnSpc>
              <a:spcPct val="90000"/>
            </a:lnSpc>
            <a:spcBef>
              <a:spcPct val="0"/>
            </a:spcBef>
            <a:spcAft>
              <a:spcPct val="35000"/>
            </a:spcAft>
            <a:buNone/>
          </a:pPr>
          <a:r>
            <a:rPr lang="en-US" sz="2000" b="1" kern="1200" dirty="0">
              <a:latin typeface="Times New Roman" pitchFamily="18" charset="0"/>
              <a:cs typeface="Times New Roman" pitchFamily="18" charset="0"/>
            </a:rPr>
            <a:t>The anther and stigma are placed at different positions. </a:t>
          </a:r>
          <a:endParaRPr lang="en-IN" sz="2000" b="1" kern="1200" dirty="0"/>
        </a:p>
      </dsp:txBody>
      <dsp:txXfrm>
        <a:off x="524719" y="1436937"/>
        <a:ext cx="8341141" cy="799138"/>
      </dsp:txXfrm>
    </dsp:sp>
    <dsp:sp modelId="{4C91CF61-A932-4C90-94A7-D6732D19D5D1}">
      <dsp:nvSpPr>
        <dsp:cNvPr id="0" name=""/>
        <dsp:cNvSpPr/>
      </dsp:nvSpPr>
      <dsp:spPr>
        <a:xfrm>
          <a:off x="0" y="3197306"/>
          <a:ext cx="9629774" cy="7560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D076C321-AFCC-479C-B12E-546F546B8638}">
      <dsp:nvSpPr>
        <dsp:cNvPr id="0" name=""/>
        <dsp:cNvSpPr/>
      </dsp:nvSpPr>
      <dsp:spPr>
        <a:xfrm>
          <a:off x="481488" y="2754506"/>
          <a:ext cx="8366464" cy="885600"/>
        </a:xfrm>
        <a:prstGeom prst="roundRect">
          <a:avLst/>
        </a:prstGeom>
        <a:solidFill>
          <a:schemeClr val="accent3">
            <a:hueOff val="5957046"/>
            <a:satOff val="-11333"/>
            <a:lumOff val="-137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788" tIns="0" rIns="254788" bIns="0" numCol="1" spcCol="1270" anchor="ctr" anchorCtr="0">
          <a:noAutofit/>
        </a:bodyPr>
        <a:lstStyle/>
        <a:p>
          <a:pPr marL="0" lvl="0" indent="0" algn="l" defTabSz="889000">
            <a:lnSpc>
              <a:spcPct val="90000"/>
            </a:lnSpc>
            <a:spcBef>
              <a:spcPct val="0"/>
            </a:spcBef>
            <a:spcAft>
              <a:spcPct val="35000"/>
            </a:spcAft>
            <a:buNone/>
          </a:pPr>
          <a:r>
            <a:rPr lang="en-US" sz="2000" b="1" kern="1200">
              <a:latin typeface="Times New Roman" pitchFamily="18" charset="0"/>
              <a:cs typeface="Times New Roman" pitchFamily="18" charset="0"/>
            </a:rPr>
            <a:t>Self-incompatibility.</a:t>
          </a:r>
          <a:endParaRPr lang="en-IN" sz="2000" b="1" kern="1200" dirty="0"/>
        </a:p>
      </dsp:txBody>
      <dsp:txXfrm>
        <a:off x="524719" y="2797737"/>
        <a:ext cx="8280002" cy="79913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EEBDA6D-DC69-4DCE-BAF7-6763517D3376}" type="datetimeFigureOut">
              <a:rPr lang="en-US"/>
              <a:t>12/24/2023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977E94-A6AB-4E02-8E43-E89F9CF4757F}" type="slidenum">
              <a:rPr/>
              <a:t>‹#›</a:t>
            </a:fld>
            <a:endParaRPr/>
          </a:p>
        </p:txBody>
      </p:sp>
    </p:spTree>
    <p:extLst>
      <p:ext uri="{BB962C8B-B14F-4D97-AF65-F5344CB8AC3E}">
        <p14:creationId xmlns:p14="http://schemas.microsoft.com/office/powerpoint/2010/main" val="2154258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7F6C43-988E-4257-9A1C-C162EF036D58}" type="datetimeFigureOut">
              <a:rPr lang="en-US"/>
              <a:t>12/24/2023</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D491D0-8E1B-49C7-849B-A28568D94497}" type="slidenum">
              <a:rPr/>
              <a:t>‹#›</a:t>
            </a:fld>
            <a:endParaRPr/>
          </a:p>
        </p:txBody>
      </p:sp>
    </p:spTree>
    <p:extLst>
      <p:ext uri="{BB962C8B-B14F-4D97-AF65-F5344CB8AC3E}">
        <p14:creationId xmlns:p14="http://schemas.microsoft.com/office/powerpoint/2010/main" val="1726325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2832533" y="1371600"/>
            <a:ext cx="9359467" cy="297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2832533" y="4462272"/>
            <a:ext cx="9359467"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bwMode="black">
          <a:xfrm>
            <a:off x="3175199" y="1943842"/>
            <a:ext cx="8500062" cy="2387600"/>
          </a:xfrm>
        </p:spPr>
        <p:txBody>
          <a:bodyPr anchor="b"/>
          <a:lstStyle>
            <a:lvl1pPr algn="l">
              <a:lnSpc>
                <a:spcPct val="90000"/>
              </a:lnSpc>
              <a:defRPr sz="6000" b="1">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3175199" y="4538659"/>
            <a:ext cx="8500062" cy="865321"/>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Date Placeholder 3"/>
          <p:cNvSpPr>
            <a:spLocks noGrp="1"/>
          </p:cNvSpPr>
          <p:nvPr>
            <p:ph type="dt" sz="half" idx="10"/>
          </p:nvPr>
        </p:nvSpPr>
        <p:spPr/>
        <p:txBody>
          <a:bodyPr/>
          <a:lstStyle>
            <a:lvl1pPr>
              <a:defRPr>
                <a:solidFill>
                  <a:schemeClr val="bg2"/>
                </a:solidFill>
              </a:defRPr>
            </a:lvl1pPr>
          </a:lstStyle>
          <a:p>
            <a:fld id="{AB83143B-BBEA-4076-9903-829CEF8F124C}" type="datetime1">
              <a:rPr lang="en-US" smtClean="0"/>
              <a:t>12/24/2023</a:t>
            </a:fld>
            <a:endParaRPr lang="en-US" dirty="0"/>
          </a:p>
        </p:txBody>
      </p:sp>
      <p:sp>
        <p:nvSpPr>
          <p:cNvPr id="12" name="Footer Placeholder 4"/>
          <p:cNvSpPr>
            <a:spLocks noGrp="1"/>
          </p:cNvSpPr>
          <p:nvPr>
            <p:ph type="ftr" sz="quarter" idx="11"/>
          </p:nvPr>
        </p:nvSpPr>
        <p:spPr/>
        <p:txBody>
          <a:bodyPr/>
          <a:lstStyle>
            <a:lvl1pPr>
              <a:defRPr>
                <a:solidFill>
                  <a:schemeClr val="bg2"/>
                </a:solidFill>
              </a:defRPr>
            </a:lvl1pPr>
          </a:lstStyle>
          <a:p>
            <a:r>
              <a:rPr lang="en-US"/>
              <a:t>STUDYBIO.IN</a:t>
            </a:r>
          </a:p>
        </p:txBody>
      </p:sp>
      <p:sp>
        <p:nvSpPr>
          <p:cNvPr id="13" name="Slide Number Placeholder 5"/>
          <p:cNvSpPr>
            <a:spLocks noGrp="1"/>
          </p:cNvSpPr>
          <p:nvPr>
            <p:ph type="sldNum" sz="quarter" idx="12"/>
          </p:nvPr>
        </p:nvSpPr>
        <p:spPr/>
        <p:txBody>
          <a:bodyPr/>
          <a:lstStyle>
            <a:lvl1pPr>
              <a:defRPr>
                <a:solidFill>
                  <a:schemeClr val="bg2"/>
                </a:solidFill>
              </a:defRPr>
            </a:lvl1pPr>
          </a:lstStyle>
          <a:p>
            <a:fld id="{BD266BE7-899D-4075-917F-DBDE33B6B692}" type="slidenum">
              <a:rPr lang="en-US" smtClean="0"/>
              <a:pPr/>
              <a:t>‹#›</a:t>
            </a:fld>
            <a:endParaRPr lang="en-US"/>
          </a:p>
        </p:txBody>
      </p:sp>
    </p:spTree>
    <p:extLst>
      <p:ext uri="{BB962C8B-B14F-4D97-AF65-F5344CB8AC3E}">
        <p14:creationId xmlns:p14="http://schemas.microsoft.com/office/powerpoint/2010/main" val="304754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F3365F5-9914-42AA-9451-7D57E00D6B45}" type="datetime1">
              <a:rPr lang="en-US" smtClean="0"/>
              <a:t>12/24/2023</a:t>
            </a:fld>
            <a:endParaRPr/>
          </a:p>
        </p:txBody>
      </p:sp>
      <p:sp>
        <p:nvSpPr>
          <p:cNvPr id="5" name="Footer Placeholder 4"/>
          <p:cNvSpPr>
            <a:spLocks noGrp="1"/>
          </p:cNvSpPr>
          <p:nvPr>
            <p:ph type="ftr" sz="quarter" idx="11"/>
          </p:nvPr>
        </p:nvSpPr>
        <p:spPr/>
        <p:txBody>
          <a:bodyPr/>
          <a:lstStyle/>
          <a:p>
            <a:r>
              <a:rPr lang="en-IN"/>
              <a:t>STUDYBIO.IN</a:t>
            </a:r>
            <a:endParaRPr/>
          </a:p>
        </p:txBody>
      </p:sp>
      <p:sp>
        <p:nvSpPr>
          <p:cNvPr id="6" name="Slide Number Placeholder 5"/>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54133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3502152" y="-20637"/>
            <a:ext cx="73152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3502152" y="4462272"/>
            <a:ext cx="7315200" cy="1719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bwMode="black">
          <a:xfrm>
            <a:off x="3838015" y="658346"/>
            <a:ext cx="6597464" cy="3664417"/>
          </a:xfrm>
        </p:spPr>
        <p:txBody>
          <a:bodyPr anchor="b">
            <a:normAutofit/>
          </a:bodyPr>
          <a:lstStyle>
            <a:lvl1pPr>
              <a:lnSpc>
                <a:spcPct val="90000"/>
              </a:lnSpc>
              <a:defRPr sz="5000" b="1">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3838014" y="4589463"/>
            <a:ext cx="6597465" cy="1500187"/>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2"/>
                </a:solidFill>
              </a:defRPr>
            </a:lvl1pPr>
          </a:lstStyle>
          <a:p>
            <a:fld id="{512103F2-4006-43C2-9C99-C35232C7AA58}" type="datetime1">
              <a:rPr lang="en-US" smtClean="0"/>
              <a:t>12/24/2023</a:t>
            </a:fld>
            <a:endParaRPr lang="en-US"/>
          </a:p>
        </p:txBody>
      </p:sp>
      <p:sp>
        <p:nvSpPr>
          <p:cNvPr id="5" name="Footer Placeholder 4"/>
          <p:cNvSpPr>
            <a:spLocks noGrp="1"/>
          </p:cNvSpPr>
          <p:nvPr>
            <p:ph type="ftr" sz="quarter" idx="11"/>
          </p:nvPr>
        </p:nvSpPr>
        <p:spPr/>
        <p:txBody>
          <a:bodyPr/>
          <a:lstStyle>
            <a:lvl1pPr>
              <a:defRPr>
                <a:solidFill>
                  <a:schemeClr val="bg2"/>
                </a:solidFill>
              </a:defRPr>
            </a:lvl1pPr>
          </a:lstStyle>
          <a:p>
            <a:r>
              <a:rPr lang="en-US"/>
              <a:t>STUDYBIO.IN</a:t>
            </a:r>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BD266BE7-899D-4075-917F-DBDE33B6B692}" type="slidenum">
              <a:rPr lang="en-US" smtClean="0"/>
              <a:pPr/>
              <a:t>‹#›</a:t>
            </a:fld>
            <a:endParaRPr lang="en-US"/>
          </a:p>
        </p:txBody>
      </p:sp>
    </p:spTree>
    <p:extLst>
      <p:ext uri="{BB962C8B-B14F-4D97-AF65-F5344CB8AC3E}">
        <p14:creationId xmlns:p14="http://schemas.microsoft.com/office/powerpoint/2010/main" val="428245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80160" y="2194560"/>
            <a:ext cx="4489704"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415368" y="2194560"/>
            <a:ext cx="4493424"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78644D25-7599-426F-A077-00914A1E4A31}" type="datetime1">
              <a:rPr lang="en-US" smtClean="0"/>
              <a:t>12/24/2023</a:t>
            </a:fld>
            <a:endParaRPr/>
          </a:p>
        </p:txBody>
      </p:sp>
      <p:sp>
        <p:nvSpPr>
          <p:cNvPr id="6" name="Footer Placeholder 5"/>
          <p:cNvSpPr>
            <a:spLocks noGrp="1"/>
          </p:cNvSpPr>
          <p:nvPr>
            <p:ph type="ftr" sz="quarter" idx="11"/>
          </p:nvPr>
        </p:nvSpPr>
        <p:spPr/>
        <p:txBody>
          <a:bodyPr/>
          <a:lstStyle/>
          <a:p>
            <a:r>
              <a:rPr lang="en-IN"/>
              <a:t>STUDYBIO.IN</a:t>
            </a:r>
            <a:endParaRPr/>
          </a:p>
        </p:txBody>
      </p:sp>
      <p:sp>
        <p:nvSpPr>
          <p:cNvPr id="7" name="Slide Number Placeholder 6"/>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320104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280160" y="1828456"/>
            <a:ext cx="4489704" cy="8306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80160" y="2743194"/>
            <a:ext cx="4489704" cy="3433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419088" y="1828456"/>
            <a:ext cx="4489704" cy="8306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9088" y="2743194"/>
            <a:ext cx="4489704" cy="3433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04425C16-D5EA-469F-8E25-DA80E6FAA0D2}" type="datetime1">
              <a:rPr lang="en-US" smtClean="0"/>
              <a:t>12/24/2023</a:t>
            </a:fld>
            <a:endParaRPr/>
          </a:p>
        </p:txBody>
      </p:sp>
      <p:sp>
        <p:nvSpPr>
          <p:cNvPr id="8" name="Footer Placeholder 7"/>
          <p:cNvSpPr>
            <a:spLocks noGrp="1"/>
          </p:cNvSpPr>
          <p:nvPr>
            <p:ph type="ftr" sz="quarter" idx="11"/>
          </p:nvPr>
        </p:nvSpPr>
        <p:spPr/>
        <p:txBody>
          <a:bodyPr/>
          <a:lstStyle/>
          <a:p>
            <a:r>
              <a:rPr lang="en-IN"/>
              <a:t>STUDYBIO.IN</a:t>
            </a:r>
            <a:endParaRPr/>
          </a:p>
        </p:txBody>
      </p:sp>
      <p:sp>
        <p:nvSpPr>
          <p:cNvPr id="9" name="Slide Number Placeholder 8"/>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426128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7D3DABDF-E8C1-43C0-8528-C6E7F825203A}" type="datetime1">
              <a:rPr lang="en-US" smtClean="0"/>
              <a:t>12/24/2023</a:t>
            </a:fld>
            <a:endParaRPr/>
          </a:p>
        </p:txBody>
      </p:sp>
      <p:sp>
        <p:nvSpPr>
          <p:cNvPr id="4" name="Footer Placeholder 3"/>
          <p:cNvSpPr>
            <a:spLocks noGrp="1"/>
          </p:cNvSpPr>
          <p:nvPr>
            <p:ph type="ftr" sz="quarter" idx="11"/>
          </p:nvPr>
        </p:nvSpPr>
        <p:spPr/>
        <p:txBody>
          <a:bodyPr/>
          <a:lstStyle/>
          <a:p>
            <a:r>
              <a:rPr lang="en-IN"/>
              <a:t>STUDYBIO.IN</a:t>
            </a:r>
            <a:endParaRPr/>
          </a:p>
        </p:txBody>
      </p:sp>
      <p:sp>
        <p:nvSpPr>
          <p:cNvPr id="5" name="Slide Number Placeholder 4"/>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264161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9369E-AEBB-429C-A041-976CB74E0BF8}" type="datetime1">
              <a:rPr lang="en-US" smtClean="0"/>
              <a:t>12/24/2023</a:t>
            </a:fld>
            <a:endParaRPr/>
          </a:p>
        </p:txBody>
      </p:sp>
      <p:sp>
        <p:nvSpPr>
          <p:cNvPr id="3" name="Footer Placeholder 2"/>
          <p:cNvSpPr>
            <a:spLocks noGrp="1"/>
          </p:cNvSpPr>
          <p:nvPr>
            <p:ph type="ftr" sz="quarter" idx="11"/>
          </p:nvPr>
        </p:nvSpPr>
        <p:spPr/>
        <p:txBody>
          <a:bodyPr/>
          <a:lstStyle/>
          <a:p>
            <a:r>
              <a:rPr lang="en-IN"/>
              <a:t>STUDYBIO.IN</a:t>
            </a:r>
            <a:endParaRPr/>
          </a:p>
        </p:txBody>
      </p:sp>
      <p:sp>
        <p:nvSpPr>
          <p:cNvPr id="4" name="Slide Number Placeholder 3"/>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1830296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000"/>
            </a:lvl1pPr>
          </a:lstStyle>
          <a:p>
            <a:r>
              <a:rPr lang="en-US"/>
              <a:t>Click to edit Master title style</a:t>
            </a:r>
            <a:endParaRPr/>
          </a:p>
        </p:txBody>
      </p:sp>
      <p:sp>
        <p:nvSpPr>
          <p:cNvPr id="4" name="Text Placeholder 2"/>
          <p:cNvSpPr>
            <a:spLocks noGrp="1"/>
          </p:cNvSpPr>
          <p:nvPr>
            <p:ph type="body" sz="half" idx="2"/>
          </p:nvPr>
        </p:nvSpPr>
        <p:spPr>
          <a:xfrm>
            <a:off x="1291818" y="2465294"/>
            <a:ext cx="3834874" cy="3711669"/>
          </a:xfrm>
        </p:spPr>
        <p:txBody>
          <a:bodyPr>
            <a:normAutofit/>
          </a:bodyPr>
          <a:lstStyle>
            <a:lvl1pPr marL="0" indent="0">
              <a:spcBef>
                <a:spcPts val="1500"/>
              </a:spcBef>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3"/>
          <p:cNvSpPr>
            <a:spLocks noGrp="1"/>
          </p:cNvSpPr>
          <p:nvPr>
            <p:ph idx="1"/>
          </p:nvPr>
        </p:nvSpPr>
        <p:spPr>
          <a:xfrm>
            <a:off x="5518897" y="2465294"/>
            <a:ext cx="5174504" cy="3711669"/>
          </a:xfrm>
        </p:spPr>
        <p:txBody>
          <a:bodyPr>
            <a:normAutofit/>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ABF97824-F4ED-4C01-B58D-905CB297DBF8}" type="datetime1">
              <a:rPr lang="en-US" smtClean="0"/>
              <a:t>12/24/2023</a:t>
            </a:fld>
            <a:endParaRPr/>
          </a:p>
        </p:txBody>
      </p:sp>
      <p:sp>
        <p:nvSpPr>
          <p:cNvPr id="6" name="Footer Placeholder 5"/>
          <p:cNvSpPr>
            <a:spLocks noGrp="1"/>
          </p:cNvSpPr>
          <p:nvPr>
            <p:ph type="ftr" sz="quarter" idx="11"/>
          </p:nvPr>
        </p:nvSpPr>
        <p:spPr/>
        <p:txBody>
          <a:bodyPr/>
          <a:lstStyle/>
          <a:p>
            <a:r>
              <a:rPr lang="en-IN"/>
              <a:t>STUDYBIO.IN</a:t>
            </a:r>
            <a:endParaRPr/>
          </a:p>
        </p:txBody>
      </p:sp>
      <p:sp>
        <p:nvSpPr>
          <p:cNvPr id="7" name="Slide Number Placeholder 6"/>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311474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000"/>
            </a:lvl1pPr>
          </a:lstStyle>
          <a:p>
            <a:r>
              <a:rPr lang="en-US"/>
              <a:t>Click to edit Master title style</a:t>
            </a:r>
            <a:endParaRPr/>
          </a:p>
        </p:txBody>
      </p:sp>
      <p:sp>
        <p:nvSpPr>
          <p:cNvPr id="4" name="Text Placeholder 3"/>
          <p:cNvSpPr>
            <a:spLocks noGrp="1"/>
          </p:cNvSpPr>
          <p:nvPr>
            <p:ph type="body" sz="half" idx="2"/>
          </p:nvPr>
        </p:nvSpPr>
        <p:spPr>
          <a:xfrm>
            <a:off x="1291819" y="2465293"/>
            <a:ext cx="3834874" cy="3711669"/>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5518896" y="1828456"/>
            <a:ext cx="5389895" cy="5029544"/>
          </a:xfrm>
        </p:spPr>
        <p:txBody>
          <a:bodyPr tIns="13716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6672FB90-6915-494D-BED9-648CC5FB14FC}" type="datetime1">
              <a:rPr lang="en-US" smtClean="0"/>
              <a:t>12/24/2023</a:t>
            </a:fld>
            <a:endParaRPr/>
          </a:p>
        </p:txBody>
      </p:sp>
      <p:sp>
        <p:nvSpPr>
          <p:cNvPr id="6" name="Footer Placeholder 5"/>
          <p:cNvSpPr>
            <a:spLocks noGrp="1"/>
          </p:cNvSpPr>
          <p:nvPr>
            <p:ph type="ftr" sz="quarter" idx="11"/>
          </p:nvPr>
        </p:nvSpPr>
        <p:spPr/>
        <p:txBody>
          <a:bodyPr/>
          <a:lstStyle/>
          <a:p>
            <a:r>
              <a:rPr lang="en-IN"/>
              <a:t>STUDYBIO.IN</a:t>
            </a:r>
            <a:endParaRPr/>
          </a:p>
        </p:txBody>
      </p:sp>
      <p:sp>
        <p:nvSpPr>
          <p:cNvPr id="7" name="Slide Number Placeholder 6"/>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416136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B3D2750F-F3A1-41D9-B8B5-77242E3DAAFF}" type="datetime1">
              <a:rPr lang="en-US" smtClean="0"/>
              <a:t>12/24/2023</a:t>
            </a:fld>
            <a:endParaRPr/>
          </a:p>
        </p:txBody>
      </p:sp>
      <p:sp>
        <p:nvSpPr>
          <p:cNvPr id="5" name="Footer Placeholder 4"/>
          <p:cNvSpPr>
            <a:spLocks noGrp="1"/>
          </p:cNvSpPr>
          <p:nvPr>
            <p:ph type="ftr" sz="quarter" idx="11"/>
          </p:nvPr>
        </p:nvSpPr>
        <p:spPr/>
        <p:txBody>
          <a:bodyPr/>
          <a:lstStyle/>
          <a:p>
            <a:r>
              <a:rPr lang="en-IN"/>
              <a:t>STUDYBIO.IN</a:t>
            </a:r>
            <a:endParaRPr/>
          </a:p>
        </p:txBody>
      </p:sp>
      <p:sp>
        <p:nvSpPr>
          <p:cNvPr id="6" name="Slide Number Placeholder 5"/>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266440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 name="Rectangle 9"/>
          <p:cNvSpPr/>
          <p:nvPr/>
        </p:nvSpPr>
        <p:spPr>
          <a:xfrm rot="5400000">
            <a:off x="8267671" y="3370131"/>
            <a:ext cx="6858000"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rot="5400000">
            <a:off x="7523375" y="2743540"/>
            <a:ext cx="6857433" cy="1371487"/>
          </a:xfrm>
          <a:prstGeom prst="rect">
            <a:avLst/>
          </a:prstGeom>
        </p:spPr>
      </p:pic>
      <p:sp>
        <p:nvSpPr>
          <p:cNvPr id="2" name="Vertical Title 1"/>
          <p:cNvSpPr>
            <a:spLocks noGrp="1"/>
          </p:cNvSpPr>
          <p:nvPr>
            <p:ph type="title" orient="vert"/>
          </p:nvPr>
        </p:nvSpPr>
        <p:spPr>
          <a:xfrm>
            <a:off x="10266348" y="462249"/>
            <a:ext cx="1370886" cy="5714714"/>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378199" y="462249"/>
            <a:ext cx="9693088" cy="571471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a:xfrm>
            <a:off x="378199" y="6356350"/>
            <a:ext cx="1971947" cy="365125"/>
          </a:xfrm>
        </p:spPr>
        <p:txBody>
          <a:bodyPr/>
          <a:lstStyle/>
          <a:p>
            <a:fld id="{FC41F07E-FA54-4C99-BF81-A032D2678814}" type="datetime1">
              <a:rPr lang="en-US" smtClean="0"/>
              <a:t>12/24/2023</a:t>
            </a:fld>
            <a:endParaRPr/>
          </a:p>
        </p:txBody>
      </p:sp>
      <p:sp>
        <p:nvSpPr>
          <p:cNvPr id="5" name="Footer Placeholder 4"/>
          <p:cNvSpPr>
            <a:spLocks noGrp="1"/>
          </p:cNvSpPr>
          <p:nvPr>
            <p:ph type="ftr" sz="quarter" idx="11"/>
          </p:nvPr>
        </p:nvSpPr>
        <p:spPr>
          <a:xfrm>
            <a:off x="2382374" y="6356350"/>
            <a:ext cx="5687786" cy="365125"/>
          </a:xfrm>
        </p:spPr>
        <p:txBody>
          <a:bodyPr/>
          <a:lstStyle/>
          <a:p>
            <a:r>
              <a:rPr lang="en-IN"/>
              <a:t>STUDYBIO.IN</a:t>
            </a:r>
            <a:endParaRPr/>
          </a:p>
        </p:txBody>
      </p:sp>
      <p:sp>
        <p:nvSpPr>
          <p:cNvPr id="6" name="Slide Number Placeholder 5"/>
          <p:cNvSpPr>
            <a:spLocks noGrp="1"/>
          </p:cNvSpPr>
          <p:nvPr>
            <p:ph type="sldNum" sz="quarter" idx="12"/>
          </p:nvPr>
        </p:nvSpPr>
        <p:spPr>
          <a:xfrm>
            <a:off x="8102389" y="6356350"/>
            <a:ext cx="1968898" cy="365125"/>
          </a:xfrm>
        </p:spPr>
        <p:txBody>
          <a:bodyPr/>
          <a:lstStyle/>
          <a:p>
            <a:fld id="{BD266BE7-899D-4075-917F-DBDE33B6B692}" type="slidenum">
              <a:rPr/>
              <a:t>‹#›</a:t>
            </a:fld>
            <a:endParaRPr/>
          </a:p>
        </p:txBody>
      </p:sp>
    </p:spTree>
    <p:extLst>
      <p:ext uri="{BB962C8B-B14F-4D97-AF65-F5344CB8AC3E}">
        <p14:creationId xmlns:p14="http://schemas.microsoft.com/office/powerpoint/2010/main" val="30294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347472"/>
            <a:ext cx="12188952"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invGray">
          <a:xfrm>
            <a:off x="0" y="457200"/>
            <a:ext cx="12188952" cy="1371257"/>
          </a:xfrm>
          <a:prstGeom prst="rect">
            <a:avLst/>
          </a:prstGeom>
        </p:spPr>
      </p:pic>
      <p:sp>
        <p:nvSpPr>
          <p:cNvPr id="2" name="Title Placeholder 1"/>
          <p:cNvSpPr>
            <a:spLocks noGrp="1"/>
          </p:cNvSpPr>
          <p:nvPr>
            <p:ph type="title"/>
          </p:nvPr>
        </p:nvSpPr>
        <p:spPr bwMode="black">
          <a:xfrm>
            <a:off x="1280160" y="466343"/>
            <a:ext cx="9628632" cy="1362113"/>
          </a:xfrm>
          <a:prstGeom prst="rect">
            <a:avLst/>
          </a:prstGeom>
        </p:spPr>
        <p:txBody>
          <a:bodyPr vert="horz" lIns="91440" tIns="45720" rIns="91440" bIns="45720" rtlCol="0" anchor="ctr">
            <a:normAutofit/>
          </a:bodyPr>
          <a:lstStyle/>
          <a:p>
            <a:r>
              <a:rPr lang="en-US"/>
              <a:t>Click to edit Master title style</a:t>
            </a:r>
            <a:endParaRPr dirty="0"/>
          </a:p>
        </p:txBody>
      </p:sp>
      <p:sp>
        <p:nvSpPr>
          <p:cNvPr id="3" name="Text Placeholder 2"/>
          <p:cNvSpPr>
            <a:spLocks noGrp="1"/>
          </p:cNvSpPr>
          <p:nvPr>
            <p:ph type="body" idx="1"/>
          </p:nvPr>
        </p:nvSpPr>
        <p:spPr>
          <a:xfrm>
            <a:off x="1280160" y="2190749"/>
            <a:ext cx="9628632" cy="39862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1280160" y="6356350"/>
            <a:ext cx="1971947" cy="365125"/>
          </a:xfrm>
          <a:prstGeom prst="rect">
            <a:avLst/>
          </a:prstGeom>
        </p:spPr>
        <p:txBody>
          <a:bodyPr vert="horz" lIns="91440" tIns="45720" rIns="91440" bIns="45720" rtlCol="0" anchor="ctr"/>
          <a:lstStyle>
            <a:lvl1pPr algn="l">
              <a:defRPr sz="1200" baseline="0">
                <a:solidFill>
                  <a:schemeClr val="tx1"/>
                </a:solidFill>
              </a:defRPr>
            </a:lvl1pPr>
          </a:lstStyle>
          <a:p>
            <a:fld id="{757FDF4C-8981-4F08-BF0F-B9F09B5C86C5}" type="datetime1">
              <a:rPr lang="en-US" smtClean="0"/>
              <a:t>12/24/2023</a:t>
            </a:fld>
            <a:endParaRPr lang="en-US" dirty="0"/>
          </a:p>
        </p:txBody>
      </p:sp>
      <p:sp>
        <p:nvSpPr>
          <p:cNvPr id="5" name="Footer Placeholder 4"/>
          <p:cNvSpPr>
            <a:spLocks noGrp="1"/>
          </p:cNvSpPr>
          <p:nvPr>
            <p:ph type="ftr" sz="quarter" idx="3"/>
          </p:nvPr>
        </p:nvSpPr>
        <p:spPr>
          <a:xfrm>
            <a:off x="3252107" y="6356350"/>
            <a:ext cx="5687786" cy="365125"/>
          </a:xfrm>
          <a:prstGeom prst="rect">
            <a:avLst/>
          </a:prstGeom>
        </p:spPr>
        <p:txBody>
          <a:bodyPr vert="horz" lIns="91440" tIns="45720" rIns="91440" bIns="45720" rtlCol="0" anchor="ctr"/>
          <a:lstStyle>
            <a:lvl1pPr algn="ctr">
              <a:defRPr sz="1200" baseline="0">
                <a:solidFill>
                  <a:schemeClr val="tx1"/>
                </a:solidFill>
              </a:defRPr>
            </a:lvl1pPr>
          </a:lstStyle>
          <a:p>
            <a:r>
              <a:rPr lang="en-US"/>
              <a:t>STUDYBIO.IN</a:t>
            </a:r>
          </a:p>
        </p:txBody>
      </p:sp>
      <p:sp>
        <p:nvSpPr>
          <p:cNvPr id="6" name="Slide Number Placeholder 5"/>
          <p:cNvSpPr>
            <a:spLocks noGrp="1"/>
          </p:cNvSpPr>
          <p:nvPr>
            <p:ph type="sldNum" sz="quarter" idx="4"/>
          </p:nvPr>
        </p:nvSpPr>
        <p:spPr>
          <a:xfrm>
            <a:off x="8939894" y="6356350"/>
            <a:ext cx="1968898" cy="365125"/>
          </a:xfrm>
          <a:prstGeom prst="rect">
            <a:avLst/>
          </a:prstGeom>
        </p:spPr>
        <p:txBody>
          <a:bodyPr vert="horz" lIns="91440" tIns="45720" rIns="91440" bIns="45720" rtlCol="0" anchor="ctr"/>
          <a:lstStyle>
            <a:lvl1pPr algn="r">
              <a:defRPr sz="1200" baseline="0">
                <a:solidFill>
                  <a:schemeClr val="tx1"/>
                </a:solidFill>
              </a:defRPr>
            </a:lvl1pPr>
          </a:lstStyle>
          <a:p>
            <a:fld id="{BD266BE7-899D-4075-917F-DBDE33B6B692}" type="slidenum">
              <a:rPr lang="en-US" smtClean="0"/>
              <a:pPr/>
              <a:t>‹#›</a:t>
            </a:fld>
            <a:endParaRPr lang="en-US"/>
          </a:p>
        </p:txBody>
      </p:sp>
    </p:spTree>
    <p:extLst>
      <p:ext uri="{BB962C8B-B14F-4D97-AF65-F5344CB8AC3E}">
        <p14:creationId xmlns:p14="http://schemas.microsoft.com/office/powerpoint/2010/main" val="287192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5000"/>
        </a:lnSpc>
        <a:spcBef>
          <a:spcPct val="0"/>
        </a:spcBef>
        <a:buNone/>
        <a:defRPr sz="3000" kern="1200">
          <a:solidFill>
            <a:schemeClr val="bg1"/>
          </a:solidFill>
          <a:latin typeface="+mj-lt"/>
          <a:ea typeface="+mj-ea"/>
          <a:cs typeface="+mj-cs"/>
        </a:defRPr>
      </a:lvl1pPr>
    </p:titleStyle>
    <p:bodyStyle>
      <a:lvl1pPr marL="228600" indent="-228600" algn="l" defTabSz="914400" rtl="0" eaLnBrk="1" latinLnBrk="0" hangingPunct="1">
        <a:lnSpc>
          <a:spcPct val="100000"/>
        </a:lnSpc>
        <a:spcBef>
          <a:spcPts val="1500"/>
        </a:spcBef>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300"/>
        </a:spcBef>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6pPr>
      <a:lvl7pPr marL="29718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7pPr>
      <a:lvl8pPr marL="34290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8pPr>
      <a:lvl9pPr marL="3886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SEXUAL REPRODUCTION IN FLOWERING PLANTS</a:t>
            </a:r>
          </a:p>
        </p:txBody>
      </p:sp>
      <p:sp>
        <p:nvSpPr>
          <p:cNvPr id="3" name="Subtitle 2"/>
          <p:cNvSpPr>
            <a:spLocks noGrp="1"/>
          </p:cNvSpPr>
          <p:nvPr>
            <p:ph type="subTitle" idx="1"/>
          </p:nvPr>
        </p:nvSpPr>
        <p:spPr/>
        <p:txBody>
          <a:bodyPr/>
          <a:lstStyle/>
          <a:p>
            <a:r>
              <a:rPr lang="en-US" dirty="0"/>
              <a:t>CLASS XII</a:t>
            </a:r>
          </a:p>
        </p:txBody>
      </p:sp>
      <p:sp>
        <p:nvSpPr>
          <p:cNvPr id="5" name="Date Placeholder 4">
            <a:extLst>
              <a:ext uri="{FF2B5EF4-FFF2-40B4-BE49-F238E27FC236}">
                <a16:creationId xmlns:a16="http://schemas.microsoft.com/office/drawing/2014/main" id="{C184F5D9-AC77-43D9-94F2-C4FB5966556F}"/>
              </a:ext>
            </a:extLst>
          </p:cNvPr>
          <p:cNvSpPr>
            <a:spLocks noGrp="1"/>
          </p:cNvSpPr>
          <p:nvPr>
            <p:ph type="dt" sz="half" idx="10"/>
          </p:nvPr>
        </p:nvSpPr>
        <p:spPr/>
        <p:txBody>
          <a:bodyPr/>
          <a:lstStyle/>
          <a:p>
            <a:fld id="{1F4A5005-7AF6-4B50-ADAC-61E6AFA8C473}" type="datetime1">
              <a:rPr lang="en-US" smtClean="0"/>
              <a:t>12/24/2023</a:t>
            </a:fld>
            <a:endParaRPr lang="en-US" dirty="0"/>
          </a:p>
        </p:txBody>
      </p:sp>
      <p:sp>
        <p:nvSpPr>
          <p:cNvPr id="6" name="Footer Placeholder 5">
            <a:extLst>
              <a:ext uri="{FF2B5EF4-FFF2-40B4-BE49-F238E27FC236}">
                <a16:creationId xmlns:a16="http://schemas.microsoft.com/office/drawing/2014/main" id="{2CE1D293-F233-41A6-8616-A46C5A63C71B}"/>
              </a:ext>
            </a:extLst>
          </p:cNvPr>
          <p:cNvSpPr>
            <a:spLocks noGrp="1"/>
          </p:cNvSpPr>
          <p:nvPr>
            <p:ph type="ftr" sz="quarter" idx="11"/>
          </p:nvPr>
        </p:nvSpPr>
        <p:spPr/>
        <p:txBody>
          <a:bodyPr/>
          <a:lstStyle/>
          <a:p>
            <a:r>
              <a:rPr lang="en-US"/>
              <a:t>STUDYBIO.IN</a:t>
            </a:r>
          </a:p>
        </p:txBody>
      </p:sp>
      <p:sp>
        <p:nvSpPr>
          <p:cNvPr id="7" name="Slide Number Placeholder 6">
            <a:extLst>
              <a:ext uri="{FF2B5EF4-FFF2-40B4-BE49-F238E27FC236}">
                <a16:creationId xmlns:a16="http://schemas.microsoft.com/office/drawing/2014/main" id="{75A819B9-636D-49C7-9514-93492924F13B}"/>
              </a:ext>
            </a:extLst>
          </p:cNvPr>
          <p:cNvSpPr>
            <a:spLocks noGrp="1"/>
          </p:cNvSpPr>
          <p:nvPr>
            <p:ph type="sldNum" sz="quarter" idx="12"/>
          </p:nvPr>
        </p:nvSpPr>
        <p:spPr/>
        <p:txBody>
          <a:bodyPr/>
          <a:lstStyle/>
          <a:p>
            <a:fld id="{BD266BE7-899D-4075-917F-DBDE33B6B692}" type="slidenum">
              <a:rPr lang="en-US" smtClean="0"/>
              <a:pPr/>
              <a:t>1</a:t>
            </a:fld>
            <a:endParaRPr lang="en-US"/>
          </a:p>
        </p:txBody>
      </p:sp>
    </p:spTree>
    <p:extLst>
      <p:ext uri="{BB962C8B-B14F-4D97-AF65-F5344CB8AC3E}">
        <p14:creationId xmlns:p14="http://schemas.microsoft.com/office/powerpoint/2010/main" val="1732698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8E431B-CC79-461F-8309-B550385FC5DF}"/>
              </a:ext>
            </a:extLst>
          </p:cNvPr>
          <p:cNvSpPr>
            <a:spLocks noGrp="1"/>
          </p:cNvSpPr>
          <p:nvPr>
            <p:ph type="dt" sz="half" idx="10"/>
          </p:nvPr>
        </p:nvSpPr>
        <p:spPr/>
        <p:txBody>
          <a:bodyPr/>
          <a:lstStyle/>
          <a:p>
            <a:fld id="{06EB1244-5029-40A3-B036-879C06E1133E}" type="datetime1">
              <a:rPr lang="en-US" smtClean="0"/>
              <a:t>12/24/2023</a:t>
            </a:fld>
            <a:endParaRPr lang="en-US"/>
          </a:p>
        </p:txBody>
      </p:sp>
      <p:sp>
        <p:nvSpPr>
          <p:cNvPr id="3" name="Footer Placeholder 2">
            <a:extLst>
              <a:ext uri="{FF2B5EF4-FFF2-40B4-BE49-F238E27FC236}">
                <a16:creationId xmlns:a16="http://schemas.microsoft.com/office/drawing/2014/main" id="{C21FEB94-EF1B-4550-9129-E8786C7174B8}"/>
              </a:ext>
            </a:extLst>
          </p:cNvPr>
          <p:cNvSpPr>
            <a:spLocks noGrp="1"/>
          </p:cNvSpPr>
          <p:nvPr>
            <p:ph type="ftr" sz="quarter" idx="11"/>
          </p:nvPr>
        </p:nvSpPr>
        <p:spPr/>
        <p:txBody>
          <a:bodyPr/>
          <a:lstStyle/>
          <a:p>
            <a:r>
              <a:rPr lang="en-IN"/>
              <a:t>STUDYBIO.IN</a:t>
            </a:r>
          </a:p>
        </p:txBody>
      </p:sp>
      <p:sp>
        <p:nvSpPr>
          <p:cNvPr id="4" name="Slide Number Placeholder 3">
            <a:extLst>
              <a:ext uri="{FF2B5EF4-FFF2-40B4-BE49-F238E27FC236}">
                <a16:creationId xmlns:a16="http://schemas.microsoft.com/office/drawing/2014/main" id="{73906A46-504E-4591-9108-796E02326344}"/>
              </a:ext>
            </a:extLst>
          </p:cNvPr>
          <p:cNvSpPr>
            <a:spLocks noGrp="1"/>
          </p:cNvSpPr>
          <p:nvPr>
            <p:ph type="sldNum" sz="quarter" idx="12"/>
          </p:nvPr>
        </p:nvSpPr>
        <p:spPr/>
        <p:txBody>
          <a:bodyPr/>
          <a:lstStyle/>
          <a:p>
            <a:fld id="{BD266BE7-899D-4075-917F-DBDE33B6B692}" type="slidenum">
              <a:rPr lang="en-IN" smtClean="0"/>
              <a:t>2</a:t>
            </a:fld>
            <a:endParaRPr lang="en-IN"/>
          </a:p>
        </p:txBody>
      </p:sp>
      <p:pic>
        <p:nvPicPr>
          <p:cNvPr id="1026" name="Picture 2" descr="How to draw Pollination of flowers diagram || step by step || easy science  project || save the bees - YouTube">
            <a:extLst>
              <a:ext uri="{FF2B5EF4-FFF2-40B4-BE49-F238E27FC236}">
                <a16:creationId xmlns:a16="http://schemas.microsoft.com/office/drawing/2014/main" id="{125F0388-ED17-422D-8153-D07B847E0C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225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POLLINATION</a:t>
            </a:r>
          </a:p>
        </p:txBody>
      </p:sp>
      <p:sp>
        <p:nvSpPr>
          <p:cNvPr id="14" name="Content Placeholder 2"/>
          <p:cNvSpPr>
            <a:spLocks noGrp="1"/>
          </p:cNvSpPr>
          <p:nvPr>
            <p:ph idx="1"/>
          </p:nvPr>
        </p:nvSpPr>
        <p:spPr/>
        <p:txBody>
          <a:bodyPr>
            <a:normAutofit/>
          </a:bodyPr>
          <a:lstStyle/>
          <a:p>
            <a:r>
              <a:rPr lang="en-US" sz="2400" dirty="0">
                <a:latin typeface="Times New Roman" pitchFamily="18" charset="0"/>
                <a:cs typeface="Times New Roman" pitchFamily="18" charset="0"/>
              </a:rPr>
              <a:t>Pollination is necessary as the pollen grains continue their development only when they fall on a suitable stigmatic surface.</a:t>
            </a:r>
          </a:p>
          <a:p>
            <a:r>
              <a:rPr lang="en-US" sz="2400" b="1" u="sng" dirty="0">
                <a:latin typeface="Times New Roman" pitchFamily="18" charset="0"/>
                <a:cs typeface="Times New Roman" pitchFamily="18" charset="0"/>
              </a:rPr>
              <a:t>It is the phenomenon of transfer of pollen grains from anther to Stigma of the carpel.</a:t>
            </a:r>
            <a:br>
              <a:rPr lang="en-US" sz="2400" b="1" dirty="0">
                <a:latin typeface="Times New Roman" pitchFamily="18" charset="0"/>
                <a:cs typeface="Times New Roman" pitchFamily="18" charset="0"/>
              </a:rPr>
            </a:br>
            <a:endParaRPr lang="en-US" sz="2400" b="1" dirty="0">
              <a:latin typeface="Times New Roman" pitchFamily="18" charset="0"/>
              <a:cs typeface="Times New Roman" pitchFamily="18" charset="0"/>
            </a:endParaRPr>
          </a:p>
          <a:p>
            <a:pPr marL="0" indent="0">
              <a:buNone/>
            </a:pPr>
            <a:r>
              <a:rPr lang="en-US" sz="2400" dirty="0">
                <a:latin typeface="Times New Roman" pitchFamily="18" charset="0"/>
                <a:cs typeface="Times New Roman" pitchFamily="18" charset="0"/>
              </a:rPr>
              <a:t>Depending upon the source of pollen grain pollination is a following types:</a:t>
            </a:r>
          </a:p>
          <a:p>
            <a:r>
              <a:rPr lang="en-US" sz="2400" dirty="0">
                <a:latin typeface="Times New Roman" pitchFamily="18" charset="0"/>
                <a:cs typeface="Times New Roman" pitchFamily="18" charset="0"/>
              </a:rPr>
              <a:t>Self pollination</a:t>
            </a:r>
          </a:p>
          <a:p>
            <a:r>
              <a:rPr lang="en-US" sz="2400" dirty="0">
                <a:latin typeface="Times New Roman" pitchFamily="18" charset="0"/>
                <a:cs typeface="Times New Roman" pitchFamily="18" charset="0"/>
              </a:rPr>
              <a:t>Cross pollination</a:t>
            </a:r>
          </a:p>
          <a:p>
            <a:endParaRPr lang="en-US" sz="2400" dirty="0">
              <a:solidFill>
                <a:schemeClr val="tx1"/>
              </a:solidFill>
              <a:latin typeface="Times New Roman" pitchFamily="18" charset="0"/>
              <a:cs typeface="Times New Roman" pitchFamily="18" charset="0"/>
            </a:endParaRPr>
          </a:p>
          <a:p>
            <a:pPr algn="l"/>
            <a:endParaRPr lang="en-US" sz="2400" dirty="0">
              <a:solidFill>
                <a:schemeClr val="tx1"/>
              </a:solidFill>
              <a:latin typeface="Times New Roman" pitchFamily="18" charset="0"/>
              <a:cs typeface="Times New Roman" pitchFamily="18" charset="0"/>
            </a:endParaRPr>
          </a:p>
        </p:txBody>
      </p:sp>
      <p:sp>
        <p:nvSpPr>
          <p:cNvPr id="2" name="Date Placeholder 1">
            <a:extLst>
              <a:ext uri="{FF2B5EF4-FFF2-40B4-BE49-F238E27FC236}">
                <a16:creationId xmlns:a16="http://schemas.microsoft.com/office/drawing/2014/main" id="{763BE958-C21B-421A-8325-CA340E01CF67}"/>
              </a:ext>
            </a:extLst>
          </p:cNvPr>
          <p:cNvSpPr>
            <a:spLocks noGrp="1"/>
          </p:cNvSpPr>
          <p:nvPr>
            <p:ph type="dt" sz="half" idx="10"/>
          </p:nvPr>
        </p:nvSpPr>
        <p:spPr/>
        <p:txBody>
          <a:bodyPr/>
          <a:lstStyle/>
          <a:p>
            <a:fld id="{762225AF-5CE2-4F69-9E76-CA809ECB8B31}" type="datetime1">
              <a:rPr lang="en-US" smtClean="0"/>
              <a:t>12/24/2023</a:t>
            </a:fld>
            <a:endParaRPr lang="en-US"/>
          </a:p>
        </p:txBody>
      </p:sp>
      <p:sp>
        <p:nvSpPr>
          <p:cNvPr id="3" name="Footer Placeholder 2">
            <a:extLst>
              <a:ext uri="{FF2B5EF4-FFF2-40B4-BE49-F238E27FC236}">
                <a16:creationId xmlns:a16="http://schemas.microsoft.com/office/drawing/2014/main" id="{07D2CA86-9818-4B3B-90CD-6CAD2A6901AC}"/>
              </a:ext>
            </a:extLst>
          </p:cNvPr>
          <p:cNvSpPr>
            <a:spLocks noGrp="1"/>
          </p:cNvSpPr>
          <p:nvPr>
            <p:ph type="ftr" sz="quarter" idx="11"/>
          </p:nvPr>
        </p:nvSpPr>
        <p:spPr/>
        <p:txBody>
          <a:bodyPr/>
          <a:lstStyle/>
          <a:p>
            <a:r>
              <a:rPr lang="en-IN"/>
              <a:t>STUDYBIO.IN</a:t>
            </a:r>
          </a:p>
        </p:txBody>
      </p:sp>
      <p:sp>
        <p:nvSpPr>
          <p:cNvPr id="5" name="Slide Number Placeholder 4">
            <a:extLst>
              <a:ext uri="{FF2B5EF4-FFF2-40B4-BE49-F238E27FC236}">
                <a16:creationId xmlns:a16="http://schemas.microsoft.com/office/drawing/2014/main" id="{A3D9682C-99B2-4C95-B451-8099582C710B}"/>
              </a:ext>
            </a:extLst>
          </p:cNvPr>
          <p:cNvSpPr>
            <a:spLocks noGrp="1"/>
          </p:cNvSpPr>
          <p:nvPr>
            <p:ph type="sldNum" sz="quarter" idx="12"/>
          </p:nvPr>
        </p:nvSpPr>
        <p:spPr/>
        <p:txBody>
          <a:bodyPr/>
          <a:lstStyle/>
          <a:p>
            <a:fld id="{BD266BE7-899D-4075-917F-DBDE33B6B692}" type="slidenum">
              <a:rPr lang="en-IN" smtClean="0"/>
              <a:t>3</a:t>
            </a:fld>
            <a:endParaRPr lang="en-IN"/>
          </a:p>
        </p:txBody>
      </p:sp>
    </p:spTree>
    <p:extLst>
      <p:ext uri="{BB962C8B-B14F-4D97-AF65-F5344CB8AC3E}">
        <p14:creationId xmlns:p14="http://schemas.microsoft.com/office/powerpoint/2010/main" val="144035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2AFB3-C896-40FC-85F2-29D651BAC0C2}"/>
              </a:ext>
            </a:extLst>
          </p:cNvPr>
          <p:cNvSpPr>
            <a:spLocks noGrp="1"/>
          </p:cNvSpPr>
          <p:nvPr>
            <p:ph type="title"/>
          </p:nvPr>
        </p:nvSpPr>
        <p:spPr/>
        <p:txBody>
          <a:bodyPr/>
          <a:lstStyle/>
          <a:p>
            <a:r>
              <a:rPr lang="en-IN" dirty="0"/>
              <a:t>SELF &amp; CROSS POLLINATION</a:t>
            </a:r>
          </a:p>
        </p:txBody>
      </p:sp>
      <p:sp>
        <p:nvSpPr>
          <p:cNvPr id="4" name="Date Placeholder 3">
            <a:extLst>
              <a:ext uri="{FF2B5EF4-FFF2-40B4-BE49-F238E27FC236}">
                <a16:creationId xmlns:a16="http://schemas.microsoft.com/office/drawing/2014/main" id="{B86633CC-D248-42B8-93A1-CC67701BC825}"/>
              </a:ext>
            </a:extLst>
          </p:cNvPr>
          <p:cNvSpPr>
            <a:spLocks noGrp="1"/>
          </p:cNvSpPr>
          <p:nvPr>
            <p:ph type="dt" sz="half" idx="10"/>
          </p:nvPr>
        </p:nvSpPr>
        <p:spPr/>
        <p:txBody>
          <a:bodyPr/>
          <a:lstStyle/>
          <a:p>
            <a:fld id="{67DC7742-825C-4638-BDAD-22937EE2C287}" type="datetime1">
              <a:rPr lang="en-US" smtClean="0"/>
              <a:t>12/24/2023</a:t>
            </a:fld>
            <a:endParaRPr lang="en-US"/>
          </a:p>
        </p:txBody>
      </p:sp>
      <p:sp>
        <p:nvSpPr>
          <p:cNvPr id="5" name="Footer Placeholder 4">
            <a:extLst>
              <a:ext uri="{FF2B5EF4-FFF2-40B4-BE49-F238E27FC236}">
                <a16:creationId xmlns:a16="http://schemas.microsoft.com/office/drawing/2014/main" id="{3FAF9217-CE76-4C19-B883-B86057ECC909}"/>
              </a:ext>
            </a:extLst>
          </p:cNvPr>
          <p:cNvSpPr>
            <a:spLocks noGrp="1"/>
          </p:cNvSpPr>
          <p:nvPr>
            <p:ph type="ftr" sz="quarter" idx="11"/>
          </p:nvPr>
        </p:nvSpPr>
        <p:spPr/>
        <p:txBody>
          <a:bodyPr/>
          <a:lstStyle/>
          <a:p>
            <a:r>
              <a:rPr lang="en-IN"/>
              <a:t>STUDYBIO.IN</a:t>
            </a:r>
          </a:p>
        </p:txBody>
      </p:sp>
      <p:sp>
        <p:nvSpPr>
          <p:cNvPr id="6" name="Slide Number Placeholder 5">
            <a:extLst>
              <a:ext uri="{FF2B5EF4-FFF2-40B4-BE49-F238E27FC236}">
                <a16:creationId xmlns:a16="http://schemas.microsoft.com/office/drawing/2014/main" id="{88698CB7-F63E-48C0-A2DF-B22F13505A1E}"/>
              </a:ext>
            </a:extLst>
          </p:cNvPr>
          <p:cNvSpPr>
            <a:spLocks noGrp="1"/>
          </p:cNvSpPr>
          <p:nvPr>
            <p:ph type="sldNum" sz="quarter" idx="12"/>
          </p:nvPr>
        </p:nvSpPr>
        <p:spPr/>
        <p:txBody>
          <a:bodyPr/>
          <a:lstStyle/>
          <a:p>
            <a:fld id="{BD266BE7-899D-4075-917F-DBDE33B6B692}" type="slidenum">
              <a:rPr lang="en-IN" smtClean="0"/>
              <a:t>4</a:t>
            </a:fld>
            <a:endParaRPr lang="en-IN"/>
          </a:p>
        </p:txBody>
      </p:sp>
      <p:pic>
        <p:nvPicPr>
          <p:cNvPr id="2050" name="Picture 2" descr="Explain the difference between self-pollination and cross-pollination.">
            <a:extLst>
              <a:ext uri="{FF2B5EF4-FFF2-40B4-BE49-F238E27FC236}">
                <a16:creationId xmlns:a16="http://schemas.microsoft.com/office/drawing/2014/main" id="{BB586042-4F3B-4CF9-8110-39B56B12CF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4476" y="2004965"/>
            <a:ext cx="4063048" cy="42907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911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POLLINATION ON THE BASIS POLLINATION</a:t>
            </a:r>
          </a:p>
        </p:txBody>
      </p:sp>
      <p:sp>
        <p:nvSpPr>
          <p:cNvPr id="2" name="Date Placeholder 1">
            <a:extLst>
              <a:ext uri="{FF2B5EF4-FFF2-40B4-BE49-F238E27FC236}">
                <a16:creationId xmlns:a16="http://schemas.microsoft.com/office/drawing/2014/main" id="{ED5577A7-32D3-46E0-B127-EFD3FE31E221}"/>
              </a:ext>
            </a:extLst>
          </p:cNvPr>
          <p:cNvSpPr>
            <a:spLocks noGrp="1"/>
          </p:cNvSpPr>
          <p:nvPr>
            <p:ph type="dt" sz="half" idx="10"/>
          </p:nvPr>
        </p:nvSpPr>
        <p:spPr/>
        <p:txBody>
          <a:bodyPr/>
          <a:lstStyle/>
          <a:p>
            <a:fld id="{1873672B-CBBB-4743-86E7-1B304957C15A}" type="datetime1">
              <a:rPr lang="en-US" smtClean="0"/>
              <a:t>12/24/2023</a:t>
            </a:fld>
            <a:endParaRPr lang="en-US"/>
          </a:p>
        </p:txBody>
      </p:sp>
      <p:sp>
        <p:nvSpPr>
          <p:cNvPr id="3" name="Footer Placeholder 2">
            <a:extLst>
              <a:ext uri="{FF2B5EF4-FFF2-40B4-BE49-F238E27FC236}">
                <a16:creationId xmlns:a16="http://schemas.microsoft.com/office/drawing/2014/main" id="{2BABCDC5-752E-401E-A5CE-51C25C9F6D4A}"/>
              </a:ext>
            </a:extLst>
          </p:cNvPr>
          <p:cNvSpPr>
            <a:spLocks noGrp="1"/>
          </p:cNvSpPr>
          <p:nvPr>
            <p:ph type="ftr" sz="quarter" idx="11"/>
          </p:nvPr>
        </p:nvSpPr>
        <p:spPr/>
        <p:txBody>
          <a:bodyPr/>
          <a:lstStyle/>
          <a:p>
            <a:r>
              <a:rPr lang="en-IN"/>
              <a:t>STUDYBIO.IN</a:t>
            </a:r>
          </a:p>
        </p:txBody>
      </p:sp>
      <p:sp>
        <p:nvSpPr>
          <p:cNvPr id="5" name="Slide Number Placeholder 4">
            <a:extLst>
              <a:ext uri="{FF2B5EF4-FFF2-40B4-BE49-F238E27FC236}">
                <a16:creationId xmlns:a16="http://schemas.microsoft.com/office/drawing/2014/main" id="{FDDF9F47-73FD-4F5A-B472-8450AA9D91D2}"/>
              </a:ext>
            </a:extLst>
          </p:cNvPr>
          <p:cNvSpPr>
            <a:spLocks noGrp="1"/>
          </p:cNvSpPr>
          <p:nvPr>
            <p:ph type="sldNum" sz="quarter" idx="12"/>
          </p:nvPr>
        </p:nvSpPr>
        <p:spPr/>
        <p:txBody>
          <a:bodyPr/>
          <a:lstStyle/>
          <a:p>
            <a:fld id="{BD266BE7-899D-4075-917F-DBDE33B6B692}" type="slidenum">
              <a:rPr lang="en-IN" smtClean="0"/>
              <a:t>5</a:t>
            </a:fld>
            <a:endParaRPr lang="en-IN"/>
          </a:p>
        </p:txBody>
      </p:sp>
      <p:pic>
        <p:nvPicPr>
          <p:cNvPr id="3074" name="Picture 2" descr="Learn Self Pollination - Its Properties and Types in 4 minutes.">
            <a:extLst>
              <a:ext uri="{FF2B5EF4-FFF2-40B4-BE49-F238E27FC236}">
                <a16:creationId xmlns:a16="http://schemas.microsoft.com/office/drawing/2014/main" id="{D316BAF8-35A8-40DC-96DA-A07792DCE2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275" b="6084"/>
          <a:stretch/>
        </p:blipFill>
        <p:spPr bwMode="auto">
          <a:xfrm>
            <a:off x="2665476" y="1828456"/>
            <a:ext cx="6858000" cy="45632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503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POLLINATION ON THE BASIS POLLINATION</a:t>
            </a:r>
          </a:p>
        </p:txBody>
      </p:sp>
      <p:graphicFrame>
        <p:nvGraphicFramePr>
          <p:cNvPr id="6" name="Content Placeholder 5">
            <a:extLst>
              <a:ext uri="{FF2B5EF4-FFF2-40B4-BE49-F238E27FC236}">
                <a16:creationId xmlns:a16="http://schemas.microsoft.com/office/drawing/2014/main" id="{825F0607-3F1D-4576-95E1-61AC02A181D8}"/>
              </a:ext>
            </a:extLst>
          </p:cNvPr>
          <p:cNvGraphicFramePr>
            <a:graphicFrameLocks noGrp="1"/>
          </p:cNvGraphicFramePr>
          <p:nvPr>
            <p:ph idx="1"/>
            <p:extLst>
              <p:ext uri="{D42A27DB-BD31-4B8C-83A1-F6EECF244321}">
                <p14:modId xmlns:p14="http://schemas.microsoft.com/office/powerpoint/2010/main" val="777760077"/>
              </p:ext>
            </p:extLst>
          </p:nvPr>
        </p:nvGraphicFramePr>
        <p:xfrm>
          <a:off x="1279525" y="2190750"/>
          <a:ext cx="9629775" cy="3986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ate Placeholder 1">
            <a:extLst>
              <a:ext uri="{FF2B5EF4-FFF2-40B4-BE49-F238E27FC236}">
                <a16:creationId xmlns:a16="http://schemas.microsoft.com/office/drawing/2014/main" id="{ED5577A7-32D3-46E0-B127-EFD3FE31E221}"/>
              </a:ext>
            </a:extLst>
          </p:cNvPr>
          <p:cNvSpPr>
            <a:spLocks noGrp="1"/>
          </p:cNvSpPr>
          <p:nvPr>
            <p:ph type="dt" sz="half" idx="10"/>
          </p:nvPr>
        </p:nvSpPr>
        <p:spPr/>
        <p:txBody>
          <a:bodyPr/>
          <a:lstStyle/>
          <a:p>
            <a:fld id="{D1C9072B-4A61-43B6-8C0E-43B0B2FF519D}" type="datetime1">
              <a:rPr lang="en-US" smtClean="0"/>
              <a:t>12/24/2023</a:t>
            </a:fld>
            <a:endParaRPr lang="en-US"/>
          </a:p>
        </p:txBody>
      </p:sp>
      <p:sp>
        <p:nvSpPr>
          <p:cNvPr id="3" name="Footer Placeholder 2">
            <a:extLst>
              <a:ext uri="{FF2B5EF4-FFF2-40B4-BE49-F238E27FC236}">
                <a16:creationId xmlns:a16="http://schemas.microsoft.com/office/drawing/2014/main" id="{2BABCDC5-752E-401E-A5CE-51C25C9F6D4A}"/>
              </a:ext>
            </a:extLst>
          </p:cNvPr>
          <p:cNvSpPr>
            <a:spLocks noGrp="1"/>
          </p:cNvSpPr>
          <p:nvPr>
            <p:ph type="ftr" sz="quarter" idx="11"/>
          </p:nvPr>
        </p:nvSpPr>
        <p:spPr/>
        <p:txBody>
          <a:bodyPr/>
          <a:lstStyle/>
          <a:p>
            <a:r>
              <a:rPr lang="en-IN"/>
              <a:t>STUDYBIO.IN</a:t>
            </a:r>
          </a:p>
        </p:txBody>
      </p:sp>
      <p:sp>
        <p:nvSpPr>
          <p:cNvPr id="5" name="Slide Number Placeholder 4">
            <a:extLst>
              <a:ext uri="{FF2B5EF4-FFF2-40B4-BE49-F238E27FC236}">
                <a16:creationId xmlns:a16="http://schemas.microsoft.com/office/drawing/2014/main" id="{FDDF9F47-73FD-4F5A-B472-8450AA9D91D2}"/>
              </a:ext>
            </a:extLst>
          </p:cNvPr>
          <p:cNvSpPr>
            <a:spLocks noGrp="1"/>
          </p:cNvSpPr>
          <p:nvPr>
            <p:ph type="sldNum" sz="quarter" idx="12"/>
          </p:nvPr>
        </p:nvSpPr>
        <p:spPr/>
        <p:txBody>
          <a:bodyPr/>
          <a:lstStyle/>
          <a:p>
            <a:fld id="{BD266BE7-899D-4075-917F-DBDE33B6B692}" type="slidenum">
              <a:rPr lang="en-IN" smtClean="0"/>
              <a:t>6</a:t>
            </a:fld>
            <a:endParaRPr lang="en-IN"/>
          </a:p>
        </p:txBody>
      </p:sp>
    </p:spTree>
    <p:extLst>
      <p:ext uri="{BB962C8B-B14F-4D97-AF65-F5344CB8AC3E}">
        <p14:creationId xmlns:p14="http://schemas.microsoft.com/office/powerpoint/2010/main" val="346966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CD723-5240-4A3A-9F7B-5AD31822FFEB}"/>
              </a:ext>
            </a:extLst>
          </p:cNvPr>
          <p:cNvSpPr>
            <a:spLocks noGrp="1"/>
          </p:cNvSpPr>
          <p:nvPr>
            <p:ph type="title"/>
          </p:nvPr>
        </p:nvSpPr>
        <p:spPr>
          <a:xfrm>
            <a:off x="1281684" y="466343"/>
            <a:ext cx="9628632" cy="1362113"/>
          </a:xfrm>
        </p:spPr>
        <p:txBody>
          <a:bodyPr/>
          <a:lstStyle/>
          <a:p>
            <a:r>
              <a:rPr lang="en-IN" dirty="0">
                <a:latin typeface="Times New Roman" panose="02020603050405020304" pitchFamily="18" charset="0"/>
                <a:cs typeface="Times New Roman" panose="02020603050405020304" pitchFamily="18" charset="0"/>
              </a:rPr>
              <a:t>Agents for pollination</a:t>
            </a:r>
          </a:p>
        </p:txBody>
      </p:sp>
      <p:graphicFrame>
        <p:nvGraphicFramePr>
          <p:cNvPr id="8" name="Content Placeholder 7">
            <a:extLst>
              <a:ext uri="{FF2B5EF4-FFF2-40B4-BE49-F238E27FC236}">
                <a16:creationId xmlns:a16="http://schemas.microsoft.com/office/drawing/2014/main" id="{A945AFEA-A9BF-4CCD-8D43-A0007621427A}"/>
              </a:ext>
            </a:extLst>
          </p:cNvPr>
          <p:cNvGraphicFramePr>
            <a:graphicFrameLocks noGrp="1"/>
          </p:cNvGraphicFramePr>
          <p:nvPr>
            <p:ph idx="1"/>
            <p:extLst>
              <p:ext uri="{D42A27DB-BD31-4B8C-83A1-F6EECF244321}">
                <p14:modId xmlns:p14="http://schemas.microsoft.com/office/powerpoint/2010/main" val="4133373242"/>
              </p:ext>
            </p:extLst>
          </p:nvPr>
        </p:nvGraphicFramePr>
        <p:xfrm>
          <a:off x="558800" y="1534160"/>
          <a:ext cx="11493241" cy="51873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ate Placeholder 4">
            <a:extLst>
              <a:ext uri="{FF2B5EF4-FFF2-40B4-BE49-F238E27FC236}">
                <a16:creationId xmlns:a16="http://schemas.microsoft.com/office/drawing/2014/main" id="{2C431AE9-78E4-4D02-984E-CBED7C04D255}"/>
              </a:ext>
            </a:extLst>
          </p:cNvPr>
          <p:cNvSpPr>
            <a:spLocks noGrp="1"/>
          </p:cNvSpPr>
          <p:nvPr>
            <p:ph type="dt" sz="half" idx="10"/>
          </p:nvPr>
        </p:nvSpPr>
        <p:spPr/>
        <p:txBody>
          <a:bodyPr/>
          <a:lstStyle/>
          <a:p>
            <a:fld id="{6292E8D7-6D1D-4D9D-B560-B6A7B88D6430}" type="datetime1">
              <a:rPr lang="en-US" smtClean="0"/>
              <a:t>12/24/2023</a:t>
            </a:fld>
            <a:endParaRPr lang="en-US"/>
          </a:p>
        </p:txBody>
      </p:sp>
      <p:sp>
        <p:nvSpPr>
          <p:cNvPr id="6" name="Footer Placeholder 5">
            <a:extLst>
              <a:ext uri="{FF2B5EF4-FFF2-40B4-BE49-F238E27FC236}">
                <a16:creationId xmlns:a16="http://schemas.microsoft.com/office/drawing/2014/main" id="{98A3D0B3-D142-443F-BECA-95B40E985D57}"/>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205ACF3E-33E1-4F63-8D9E-C2284F5CD8BF}"/>
              </a:ext>
            </a:extLst>
          </p:cNvPr>
          <p:cNvSpPr>
            <a:spLocks noGrp="1"/>
          </p:cNvSpPr>
          <p:nvPr>
            <p:ph type="sldNum" sz="quarter" idx="12"/>
          </p:nvPr>
        </p:nvSpPr>
        <p:spPr/>
        <p:txBody>
          <a:bodyPr/>
          <a:lstStyle/>
          <a:p>
            <a:fld id="{BD266BE7-899D-4075-917F-DBDE33B6B692}" type="slidenum">
              <a:rPr lang="en-IN" smtClean="0"/>
              <a:t>7</a:t>
            </a:fld>
            <a:endParaRPr lang="en-IN"/>
          </a:p>
        </p:txBody>
      </p:sp>
    </p:spTree>
    <p:extLst>
      <p:ext uri="{BB962C8B-B14F-4D97-AF65-F5344CB8AC3E}">
        <p14:creationId xmlns:p14="http://schemas.microsoft.com/office/powerpoint/2010/main" val="1799746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CD723-5240-4A3A-9F7B-5AD31822FFEB}"/>
              </a:ext>
            </a:extLst>
          </p:cNvPr>
          <p:cNvSpPr>
            <a:spLocks noGrp="1"/>
          </p:cNvSpPr>
          <p:nvPr>
            <p:ph type="title"/>
          </p:nvPr>
        </p:nvSpPr>
        <p:spPr>
          <a:xfrm>
            <a:off x="1281684" y="466343"/>
            <a:ext cx="9628632" cy="1362113"/>
          </a:xfrm>
        </p:spPr>
        <p:txBody>
          <a:bodyPr/>
          <a:lstStyle/>
          <a:p>
            <a:r>
              <a:rPr lang="en-IN" dirty="0">
                <a:latin typeface="Times New Roman" panose="02020603050405020304" pitchFamily="18" charset="0"/>
                <a:cs typeface="Times New Roman" panose="02020603050405020304" pitchFamily="18" charset="0"/>
              </a:rPr>
              <a:t>Agents for pollination</a:t>
            </a:r>
          </a:p>
        </p:txBody>
      </p:sp>
      <p:sp>
        <p:nvSpPr>
          <p:cNvPr id="3" name="Content Placeholder 2">
            <a:extLst>
              <a:ext uri="{FF2B5EF4-FFF2-40B4-BE49-F238E27FC236}">
                <a16:creationId xmlns:a16="http://schemas.microsoft.com/office/drawing/2014/main" id="{CB219131-0F61-4710-8264-EA2A932E30A9}"/>
              </a:ext>
            </a:extLst>
          </p:cNvPr>
          <p:cNvSpPr>
            <a:spLocks noGrp="1"/>
          </p:cNvSpPr>
          <p:nvPr>
            <p:ph idx="1"/>
          </p:nvPr>
        </p:nvSpPr>
        <p:spPr>
          <a:xfrm>
            <a:off x="1281684" y="1981201"/>
            <a:ext cx="9627108" cy="4195762"/>
          </a:xfrm>
        </p:spPr>
        <p:txBody>
          <a:bodyPr>
            <a:normAutofit/>
          </a:bodyPr>
          <a:lstStyle/>
          <a:p>
            <a:r>
              <a:rPr lang="en-US" sz="2400" b="1" dirty="0">
                <a:latin typeface="Times New Roman" pitchFamily="18" charset="0"/>
                <a:cs typeface="Times New Roman" pitchFamily="18" charset="0"/>
              </a:rPr>
              <a:t>Abiotic agents:</a:t>
            </a:r>
          </a:p>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r>
              <a:rPr lang="en-US" sz="2400" dirty="0">
                <a:latin typeface="Times New Roman" pitchFamily="18" charset="0"/>
                <a:cs typeface="Times New Roman" pitchFamily="18" charset="0"/>
              </a:rPr>
              <a:t>The pollen grains are dry and un-wettable.</a:t>
            </a:r>
          </a:p>
          <a:p>
            <a:r>
              <a:rPr lang="en-US" sz="2400" dirty="0">
                <a:latin typeface="Times New Roman" pitchFamily="18" charset="0"/>
                <a:cs typeface="Times New Roman" pitchFamily="18" charset="0"/>
              </a:rPr>
              <a:t>Wind pollinated flowers bear well exposed stamens.</a:t>
            </a:r>
          </a:p>
          <a:p>
            <a:r>
              <a:rPr lang="en-US" sz="2400" dirty="0">
                <a:latin typeface="Times New Roman" pitchFamily="18" charset="0"/>
                <a:cs typeface="Times New Roman" pitchFamily="18" charset="0"/>
              </a:rPr>
              <a:t>To catch the pollen grains the stigma becomes sticky, hairy, feathery or branched.</a:t>
            </a:r>
          </a:p>
          <a:p>
            <a:r>
              <a:rPr lang="en-US" sz="2400" dirty="0">
                <a:latin typeface="Times New Roman" pitchFamily="18" charset="0"/>
                <a:cs typeface="Times New Roman" pitchFamily="18" charset="0"/>
              </a:rPr>
              <a:t>Anemophilous flowers usually bear a single ovule in each ovary</a:t>
            </a:r>
          </a:p>
        </p:txBody>
      </p:sp>
      <p:sp>
        <p:nvSpPr>
          <p:cNvPr id="5" name="Date Placeholder 4">
            <a:extLst>
              <a:ext uri="{FF2B5EF4-FFF2-40B4-BE49-F238E27FC236}">
                <a16:creationId xmlns:a16="http://schemas.microsoft.com/office/drawing/2014/main" id="{2C431AE9-78E4-4D02-984E-CBED7C04D255}"/>
              </a:ext>
            </a:extLst>
          </p:cNvPr>
          <p:cNvSpPr>
            <a:spLocks noGrp="1"/>
          </p:cNvSpPr>
          <p:nvPr>
            <p:ph type="dt" sz="half" idx="10"/>
          </p:nvPr>
        </p:nvSpPr>
        <p:spPr/>
        <p:txBody>
          <a:bodyPr/>
          <a:lstStyle/>
          <a:p>
            <a:fld id="{48E5B2AB-E0F5-434D-BAC3-A02A5727322D}" type="datetime1">
              <a:rPr lang="en-US" smtClean="0"/>
              <a:t>12/24/2023</a:t>
            </a:fld>
            <a:endParaRPr lang="en-US"/>
          </a:p>
        </p:txBody>
      </p:sp>
      <p:sp>
        <p:nvSpPr>
          <p:cNvPr id="6" name="Footer Placeholder 5">
            <a:extLst>
              <a:ext uri="{FF2B5EF4-FFF2-40B4-BE49-F238E27FC236}">
                <a16:creationId xmlns:a16="http://schemas.microsoft.com/office/drawing/2014/main" id="{98A3D0B3-D142-443F-BECA-95B40E985D57}"/>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205ACF3E-33E1-4F63-8D9E-C2284F5CD8BF}"/>
              </a:ext>
            </a:extLst>
          </p:cNvPr>
          <p:cNvSpPr>
            <a:spLocks noGrp="1"/>
          </p:cNvSpPr>
          <p:nvPr>
            <p:ph type="sldNum" sz="quarter" idx="12"/>
          </p:nvPr>
        </p:nvSpPr>
        <p:spPr/>
        <p:txBody>
          <a:bodyPr/>
          <a:lstStyle/>
          <a:p>
            <a:fld id="{BD266BE7-899D-4075-917F-DBDE33B6B692}" type="slidenum">
              <a:rPr lang="en-IN" smtClean="0"/>
              <a:t>8</a:t>
            </a:fld>
            <a:endParaRPr lang="en-IN"/>
          </a:p>
        </p:txBody>
      </p:sp>
      <p:sp>
        <p:nvSpPr>
          <p:cNvPr id="8" name="Rectangle 7">
            <a:extLst>
              <a:ext uri="{FF2B5EF4-FFF2-40B4-BE49-F238E27FC236}">
                <a16:creationId xmlns:a16="http://schemas.microsoft.com/office/drawing/2014/main" id="{62EF206A-E9FD-4C1A-A915-3394CDA70C00}"/>
              </a:ext>
            </a:extLst>
          </p:cNvPr>
          <p:cNvSpPr/>
          <p:nvPr/>
        </p:nvSpPr>
        <p:spPr>
          <a:xfrm>
            <a:off x="1471676" y="2446470"/>
            <a:ext cx="9437116" cy="96520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i="0" dirty="0">
                <a:solidFill>
                  <a:srgbClr val="202124"/>
                </a:solidFill>
                <a:effectLst/>
                <a:latin typeface="Times New Roman" panose="02020603050405020304" pitchFamily="18" charset="0"/>
                <a:cs typeface="Times New Roman" panose="02020603050405020304" pitchFamily="18" charset="0"/>
              </a:rPr>
              <a:t>Anemophily</a:t>
            </a:r>
            <a:r>
              <a:rPr lang="en-US" sz="2000" b="0" i="0" dirty="0">
                <a:solidFill>
                  <a:srgbClr val="202124"/>
                </a:solidFill>
                <a:effectLst/>
                <a:latin typeface="Times New Roman" panose="02020603050405020304" pitchFamily="18" charset="0"/>
                <a:cs typeface="Times New Roman" panose="02020603050405020304" pitchFamily="18" charset="0"/>
              </a:rPr>
              <a:t> is the process when pollen is transported by air currents from one individual plant to another. These </a:t>
            </a:r>
            <a:r>
              <a:rPr lang="en-US" sz="2000" dirty="0">
                <a:solidFill>
                  <a:schemeClr val="tx2"/>
                </a:solidFill>
                <a:latin typeface="Times New Roman" pitchFamily="18" charset="0"/>
                <a:cs typeface="Times New Roman" pitchFamily="18" charset="0"/>
              </a:rPr>
              <a:t>plants possess the following characteristic features:</a:t>
            </a:r>
            <a:endParaRPr lang="en-IN" sz="2000" dirty="0">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763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CD723-5240-4A3A-9F7B-5AD31822FFEB}"/>
              </a:ext>
            </a:extLst>
          </p:cNvPr>
          <p:cNvSpPr>
            <a:spLocks noGrp="1"/>
          </p:cNvSpPr>
          <p:nvPr>
            <p:ph type="title"/>
          </p:nvPr>
        </p:nvSpPr>
        <p:spPr>
          <a:xfrm>
            <a:off x="1281684" y="466343"/>
            <a:ext cx="9628632" cy="1362113"/>
          </a:xfrm>
        </p:spPr>
        <p:txBody>
          <a:bodyPr/>
          <a:lstStyle/>
          <a:p>
            <a:r>
              <a:rPr lang="en-IN" dirty="0">
                <a:latin typeface="Times New Roman" panose="02020603050405020304" pitchFamily="18" charset="0"/>
                <a:cs typeface="Times New Roman" panose="02020603050405020304" pitchFamily="18" charset="0"/>
              </a:rPr>
              <a:t>Agents for pollination</a:t>
            </a:r>
          </a:p>
        </p:txBody>
      </p:sp>
      <p:sp>
        <p:nvSpPr>
          <p:cNvPr id="3" name="Content Placeholder 2">
            <a:extLst>
              <a:ext uri="{FF2B5EF4-FFF2-40B4-BE49-F238E27FC236}">
                <a16:creationId xmlns:a16="http://schemas.microsoft.com/office/drawing/2014/main" id="{CB219131-0F61-4710-8264-EA2A932E30A9}"/>
              </a:ext>
            </a:extLst>
          </p:cNvPr>
          <p:cNvSpPr>
            <a:spLocks noGrp="1"/>
          </p:cNvSpPr>
          <p:nvPr>
            <p:ph idx="1"/>
          </p:nvPr>
        </p:nvSpPr>
        <p:spPr>
          <a:xfrm>
            <a:off x="1281684" y="1879601"/>
            <a:ext cx="9627108" cy="4512056"/>
          </a:xfrm>
        </p:spPr>
        <p:txBody>
          <a:bodyPr>
            <a:normAutofit/>
          </a:bodyPr>
          <a:lstStyle/>
          <a:p>
            <a:r>
              <a:rPr lang="en-US" sz="2400" b="1" dirty="0">
                <a:latin typeface="Times New Roman" pitchFamily="18" charset="0"/>
                <a:cs typeface="Times New Roman" pitchFamily="18" charset="0"/>
              </a:rPr>
              <a:t>Abiotic agents:</a:t>
            </a:r>
          </a:p>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r>
              <a:rPr lang="en-US" dirty="0"/>
              <a:t>These flowers can float on water surface</a:t>
            </a:r>
          </a:p>
          <a:p>
            <a:r>
              <a:rPr lang="en-US" dirty="0"/>
              <a:t>The pollen grains are small and have more volume than its mass</a:t>
            </a:r>
          </a:p>
          <a:p>
            <a:r>
              <a:rPr lang="en-US" dirty="0"/>
              <a:t>The stigma is broad to easily capture the flowing pollen grains</a:t>
            </a:r>
          </a:p>
          <a:p>
            <a:r>
              <a:rPr lang="en-US" dirty="0"/>
              <a:t>Pollen grain are resistive to water so that water can not damage</a:t>
            </a:r>
          </a:p>
          <a:p>
            <a:r>
              <a:rPr lang="en-US" dirty="0"/>
              <a:t>Pollen grain is sticky</a:t>
            </a:r>
          </a:p>
        </p:txBody>
      </p:sp>
      <p:sp>
        <p:nvSpPr>
          <p:cNvPr id="5" name="Date Placeholder 4">
            <a:extLst>
              <a:ext uri="{FF2B5EF4-FFF2-40B4-BE49-F238E27FC236}">
                <a16:creationId xmlns:a16="http://schemas.microsoft.com/office/drawing/2014/main" id="{2C431AE9-78E4-4D02-984E-CBED7C04D255}"/>
              </a:ext>
            </a:extLst>
          </p:cNvPr>
          <p:cNvSpPr>
            <a:spLocks noGrp="1"/>
          </p:cNvSpPr>
          <p:nvPr>
            <p:ph type="dt" sz="half" idx="10"/>
          </p:nvPr>
        </p:nvSpPr>
        <p:spPr/>
        <p:txBody>
          <a:bodyPr/>
          <a:lstStyle/>
          <a:p>
            <a:fld id="{A7D97953-C78C-4FF2-ABFA-EE9C3AED869E}" type="datetime1">
              <a:rPr lang="en-US" smtClean="0"/>
              <a:t>12/24/2023</a:t>
            </a:fld>
            <a:endParaRPr lang="en-US"/>
          </a:p>
        </p:txBody>
      </p:sp>
      <p:sp>
        <p:nvSpPr>
          <p:cNvPr id="6" name="Footer Placeholder 5">
            <a:extLst>
              <a:ext uri="{FF2B5EF4-FFF2-40B4-BE49-F238E27FC236}">
                <a16:creationId xmlns:a16="http://schemas.microsoft.com/office/drawing/2014/main" id="{98A3D0B3-D142-443F-BECA-95B40E985D57}"/>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205ACF3E-33E1-4F63-8D9E-C2284F5CD8BF}"/>
              </a:ext>
            </a:extLst>
          </p:cNvPr>
          <p:cNvSpPr>
            <a:spLocks noGrp="1"/>
          </p:cNvSpPr>
          <p:nvPr>
            <p:ph type="sldNum" sz="quarter" idx="12"/>
          </p:nvPr>
        </p:nvSpPr>
        <p:spPr/>
        <p:txBody>
          <a:bodyPr/>
          <a:lstStyle/>
          <a:p>
            <a:fld id="{BD266BE7-899D-4075-917F-DBDE33B6B692}" type="slidenum">
              <a:rPr lang="en-IN" smtClean="0"/>
              <a:t>9</a:t>
            </a:fld>
            <a:endParaRPr lang="en-IN"/>
          </a:p>
        </p:txBody>
      </p:sp>
      <p:sp>
        <p:nvSpPr>
          <p:cNvPr id="8" name="Rectangle 7">
            <a:extLst>
              <a:ext uri="{FF2B5EF4-FFF2-40B4-BE49-F238E27FC236}">
                <a16:creationId xmlns:a16="http://schemas.microsoft.com/office/drawing/2014/main" id="{62EF206A-E9FD-4C1A-A915-3394CDA70C00}"/>
              </a:ext>
            </a:extLst>
          </p:cNvPr>
          <p:cNvSpPr/>
          <p:nvPr/>
        </p:nvSpPr>
        <p:spPr>
          <a:xfrm>
            <a:off x="1471676" y="2263590"/>
            <a:ext cx="9437116" cy="129241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rgbClr val="202124"/>
                </a:solidFill>
                <a:latin typeface="Times New Roman" panose="02020603050405020304" pitchFamily="18" charset="0"/>
                <a:cs typeface="Times New Roman" panose="02020603050405020304" pitchFamily="18" charset="0"/>
              </a:rPr>
              <a:t>Hydro</a:t>
            </a:r>
            <a:r>
              <a:rPr lang="en-US" sz="2400" b="1" i="0" dirty="0">
                <a:solidFill>
                  <a:srgbClr val="202124"/>
                </a:solidFill>
                <a:effectLst/>
                <a:latin typeface="Times New Roman" panose="02020603050405020304" pitchFamily="18" charset="0"/>
                <a:cs typeface="Times New Roman" panose="02020603050405020304" pitchFamily="18" charset="0"/>
              </a:rPr>
              <a:t>phily</a:t>
            </a:r>
            <a:r>
              <a:rPr lang="en-US" sz="2400" b="0" i="0" dirty="0">
                <a:solidFill>
                  <a:srgbClr val="202124"/>
                </a:solidFill>
                <a:effectLst/>
                <a:latin typeface="Times New Roman" panose="02020603050405020304" pitchFamily="18" charset="0"/>
                <a:cs typeface="Times New Roman" panose="02020603050405020304" pitchFamily="18" charset="0"/>
              </a:rPr>
              <a:t> is the process when pollen is transported by </a:t>
            </a:r>
            <a:r>
              <a:rPr lang="en-US" sz="2400" dirty="0">
                <a:solidFill>
                  <a:srgbClr val="202124"/>
                </a:solidFill>
                <a:latin typeface="Times New Roman" panose="02020603050405020304" pitchFamily="18" charset="0"/>
                <a:cs typeface="Times New Roman" panose="02020603050405020304" pitchFamily="18" charset="0"/>
              </a:rPr>
              <a:t>water</a:t>
            </a:r>
            <a:r>
              <a:rPr lang="en-US" sz="2400" b="0" i="0" dirty="0">
                <a:solidFill>
                  <a:srgbClr val="202124"/>
                </a:solidFill>
                <a:effectLst/>
                <a:latin typeface="Times New Roman" panose="02020603050405020304" pitchFamily="18" charset="0"/>
                <a:cs typeface="Times New Roman" panose="02020603050405020304" pitchFamily="18" charset="0"/>
              </a:rPr>
              <a:t> currents from one individual plant to another. These </a:t>
            </a:r>
            <a:r>
              <a:rPr lang="en-US" sz="2400" dirty="0">
                <a:solidFill>
                  <a:schemeClr val="tx2"/>
                </a:solidFill>
                <a:latin typeface="Times New Roman" pitchFamily="18" charset="0"/>
                <a:cs typeface="Times New Roman" pitchFamily="18" charset="0"/>
              </a:rPr>
              <a:t>plants possess the following characteristic features:</a:t>
            </a:r>
            <a:endParaRPr lang="en-IN" sz="2400" dirty="0">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9900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CD723-5240-4A3A-9F7B-5AD31822FFEB}"/>
              </a:ext>
            </a:extLst>
          </p:cNvPr>
          <p:cNvSpPr>
            <a:spLocks noGrp="1"/>
          </p:cNvSpPr>
          <p:nvPr>
            <p:ph type="title"/>
          </p:nvPr>
        </p:nvSpPr>
        <p:spPr>
          <a:xfrm>
            <a:off x="1281684" y="466343"/>
            <a:ext cx="9628632" cy="1362113"/>
          </a:xfrm>
        </p:spPr>
        <p:txBody>
          <a:bodyPr/>
          <a:lstStyle/>
          <a:p>
            <a:r>
              <a:rPr lang="en-IN" dirty="0">
                <a:latin typeface="Times New Roman" panose="02020603050405020304" pitchFamily="18" charset="0"/>
                <a:cs typeface="Times New Roman" panose="02020603050405020304" pitchFamily="18" charset="0"/>
              </a:rPr>
              <a:t>Agents for pollination</a:t>
            </a:r>
          </a:p>
        </p:txBody>
      </p:sp>
      <p:sp>
        <p:nvSpPr>
          <p:cNvPr id="5" name="Date Placeholder 4">
            <a:extLst>
              <a:ext uri="{FF2B5EF4-FFF2-40B4-BE49-F238E27FC236}">
                <a16:creationId xmlns:a16="http://schemas.microsoft.com/office/drawing/2014/main" id="{C0DEB220-F2B8-43CB-8A08-D306361F70CE}"/>
              </a:ext>
            </a:extLst>
          </p:cNvPr>
          <p:cNvSpPr>
            <a:spLocks noGrp="1"/>
          </p:cNvSpPr>
          <p:nvPr>
            <p:ph type="dt" sz="half" idx="10"/>
          </p:nvPr>
        </p:nvSpPr>
        <p:spPr/>
        <p:txBody>
          <a:bodyPr/>
          <a:lstStyle/>
          <a:p>
            <a:fld id="{A91E11E2-0045-4F99-8F73-5DF00ECA39FB}" type="datetime1">
              <a:rPr lang="en-US" smtClean="0"/>
              <a:t>12/24/2023</a:t>
            </a:fld>
            <a:endParaRPr lang="en-US"/>
          </a:p>
        </p:txBody>
      </p:sp>
      <p:sp>
        <p:nvSpPr>
          <p:cNvPr id="6" name="Footer Placeholder 5">
            <a:extLst>
              <a:ext uri="{FF2B5EF4-FFF2-40B4-BE49-F238E27FC236}">
                <a16:creationId xmlns:a16="http://schemas.microsoft.com/office/drawing/2014/main" id="{47F961CC-23D9-43E0-ADD3-0296BD79F6CD}"/>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AE9A3280-E4F0-4A1A-92AD-37A9EF67D55F}"/>
              </a:ext>
            </a:extLst>
          </p:cNvPr>
          <p:cNvSpPr>
            <a:spLocks noGrp="1"/>
          </p:cNvSpPr>
          <p:nvPr>
            <p:ph type="sldNum" sz="quarter" idx="12"/>
          </p:nvPr>
        </p:nvSpPr>
        <p:spPr/>
        <p:txBody>
          <a:bodyPr/>
          <a:lstStyle/>
          <a:p>
            <a:fld id="{BD266BE7-899D-4075-917F-DBDE33B6B692}" type="slidenum">
              <a:rPr lang="en-IN" smtClean="0"/>
              <a:t>10</a:t>
            </a:fld>
            <a:endParaRPr lang="en-IN"/>
          </a:p>
        </p:txBody>
      </p:sp>
      <p:graphicFrame>
        <p:nvGraphicFramePr>
          <p:cNvPr id="10" name="Content Placeholder 9">
            <a:extLst>
              <a:ext uri="{FF2B5EF4-FFF2-40B4-BE49-F238E27FC236}">
                <a16:creationId xmlns:a16="http://schemas.microsoft.com/office/drawing/2014/main" id="{24CFFB0C-7193-43DE-B79E-7B61FB64B556}"/>
              </a:ext>
            </a:extLst>
          </p:cNvPr>
          <p:cNvGraphicFramePr>
            <a:graphicFrameLocks noGrp="1"/>
          </p:cNvGraphicFramePr>
          <p:nvPr>
            <p:ph idx="1"/>
            <p:extLst>
              <p:ext uri="{D42A27DB-BD31-4B8C-83A1-F6EECF244321}">
                <p14:modId xmlns:p14="http://schemas.microsoft.com/office/powerpoint/2010/main" val="2617539374"/>
              </p:ext>
            </p:extLst>
          </p:nvPr>
        </p:nvGraphicFramePr>
        <p:xfrm>
          <a:off x="1279525" y="2190750"/>
          <a:ext cx="9629775" cy="3986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405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CD723-5240-4A3A-9F7B-5AD31822FFEB}"/>
              </a:ext>
            </a:extLst>
          </p:cNvPr>
          <p:cNvSpPr>
            <a:spLocks noGrp="1"/>
          </p:cNvSpPr>
          <p:nvPr>
            <p:ph type="title"/>
          </p:nvPr>
        </p:nvSpPr>
        <p:spPr>
          <a:xfrm>
            <a:off x="1281684" y="466343"/>
            <a:ext cx="9628632" cy="1362113"/>
          </a:xfrm>
        </p:spPr>
        <p:txBody>
          <a:bodyPr/>
          <a:lstStyle/>
          <a:p>
            <a:r>
              <a:rPr lang="en-IN" dirty="0">
                <a:latin typeface="Times New Roman" panose="02020603050405020304" pitchFamily="18" charset="0"/>
                <a:cs typeface="Times New Roman" panose="02020603050405020304" pitchFamily="18" charset="0"/>
              </a:rPr>
              <a:t>Agents for pollination</a:t>
            </a:r>
          </a:p>
        </p:txBody>
      </p:sp>
      <p:sp>
        <p:nvSpPr>
          <p:cNvPr id="3" name="Content Placeholder 2">
            <a:extLst>
              <a:ext uri="{FF2B5EF4-FFF2-40B4-BE49-F238E27FC236}">
                <a16:creationId xmlns:a16="http://schemas.microsoft.com/office/drawing/2014/main" id="{CB219131-0F61-4710-8264-EA2A932E30A9}"/>
              </a:ext>
            </a:extLst>
          </p:cNvPr>
          <p:cNvSpPr>
            <a:spLocks noGrp="1"/>
          </p:cNvSpPr>
          <p:nvPr>
            <p:ph idx="1"/>
          </p:nvPr>
        </p:nvSpPr>
        <p:spPr>
          <a:xfrm>
            <a:off x="1239520" y="1977389"/>
            <a:ext cx="9669272" cy="4768851"/>
          </a:xfrm>
        </p:spPr>
        <p:txBody>
          <a:bodyPr>
            <a:normAutofit/>
          </a:bodyPr>
          <a:lstStyle/>
          <a:p>
            <a:r>
              <a:rPr lang="en-US" sz="2400" b="1" dirty="0">
                <a:latin typeface="Times New Roman" pitchFamily="18" charset="0"/>
                <a:cs typeface="Times New Roman" pitchFamily="18" charset="0"/>
              </a:rPr>
              <a:t>Biotic agents:</a:t>
            </a:r>
          </a:p>
          <a:p>
            <a:endParaRPr lang="en-US" sz="2400" b="1" dirty="0">
              <a:latin typeface="Times New Roman" pitchFamily="18" charset="0"/>
              <a:cs typeface="Times New Roman" pitchFamily="18" charset="0"/>
            </a:endParaRPr>
          </a:p>
          <a:p>
            <a:endParaRPr lang="en-US" sz="2400" b="1" dirty="0">
              <a:latin typeface="Times New Roman" pitchFamily="18" charset="0"/>
              <a:cs typeface="Times New Roman" pitchFamily="18" charset="0"/>
            </a:endParaRPr>
          </a:p>
          <a:p>
            <a:r>
              <a:rPr lang="en-US" sz="2400" dirty="0">
                <a:latin typeface="Times New Roman" pitchFamily="18" charset="0"/>
                <a:cs typeface="Times New Roman" pitchFamily="18" charset="0"/>
              </a:rPr>
              <a:t>Majority of insect pollinated flowers are large, colourful, fragrant and rich in nectar. For example Jasmine, Cestrum etc.</a:t>
            </a:r>
          </a:p>
          <a:p>
            <a:r>
              <a:rPr lang="en-US" sz="2400" dirty="0">
                <a:latin typeface="Times New Roman" pitchFamily="18" charset="0"/>
                <a:cs typeface="Times New Roman" pitchFamily="18" charset="0"/>
              </a:rPr>
              <a:t>To catch the pollen grains, the stigmas become sticky.</a:t>
            </a:r>
          </a:p>
          <a:p>
            <a:r>
              <a:rPr lang="en-US" sz="2400" dirty="0">
                <a:latin typeface="Times New Roman" pitchFamily="18" charset="0"/>
                <a:cs typeface="Times New Roman" pitchFamily="18" charset="0"/>
              </a:rPr>
              <a:t>Flowers become more conspicuous by grouping e.g. capitulum, corymb, etc.</a:t>
            </a:r>
          </a:p>
          <a:p>
            <a:r>
              <a:rPr lang="en-US" sz="2400" dirty="0">
                <a:latin typeface="Times New Roman" pitchFamily="18" charset="0"/>
                <a:cs typeface="Times New Roman" pitchFamily="18" charset="0"/>
              </a:rPr>
              <a:t>In plants like Papaver, Rosa etc. edible pollen grains are produced.</a:t>
            </a:r>
          </a:p>
        </p:txBody>
      </p:sp>
      <p:sp>
        <p:nvSpPr>
          <p:cNvPr id="5" name="Date Placeholder 4">
            <a:extLst>
              <a:ext uri="{FF2B5EF4-FFF2-40B4-BE49-F238E27FC236}">
                <a16:creationId xmlns:a16="http://schemas.microsoft.com/office/drawing/2014/main" id="{C0DEB220-F2B8-43CB-8A08-D306361F70CE}"/>
              </a:ext>
            </a:extLst>
          </p:cNvPr>
          <p:cNvSpPr>
            <a:spLocks noGrp="1"/>
          </p:cNvSpPr>
          <p:nvPr>
            <p:ph type="dt" sz="half" idx="10"/>
          </p:nvPr>
        </p:nvSpPr>
        <p:spPr/>
        <p:txBody>
          <a:bodyPr/>
          <a:lstStyle/>
          <a:p>
            <a:fld id="{1DD25465-D846-4CD1-929D-42EC2FD28EC6}" type="datetime1">
              <a:rPr lang="en-US" smtClean="0"/>
              <a:t>12/24/2023</a:t>
            </a:fld>
            <a:endParaRPr lang="en-US"/>
          </a:p>
        </p:txBody>
      </p:sp>
      <p:sp>
        <p:nvSpPr>
          <p:cNvPr id="6" name="Footer Placeholder 5">
            <a:extLst>
              <a:ext uri="{FF2B5EF4-FFF2-40B4-BE49-F238E27FC236}">
                <a16:creationId xmlns:a16="http://schemas.microsoft.com/office/drawing/2014/main" id="{47F961CC-23D9-43E0-ADD3-0296BD79F6CD}"/>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AE9A3280-E4F0-4A1A-92AD-37A9EF67D55F}"/>
              </a:ext>
            </a:extLst>
          </p:cNvPr>
          <p:cNvSpPr>
            <a:spLocks noGrp="1"/>
          </p:cNvSpPr>
          <p:nvPr>
            <p:ph type="sldNum" sz="quarter" idx="12"/>
          </p:nvPr>
        </p:nvSpPr>
        <p:spPr/>
        <p:txBody>
          <a:bodyPr/>
          <a:lstStyle/>
          <a:p>
            <a:fld id="{BD266BE7-899D-4075-917F-DBDE33B6B692}" type="slidenum">
              <a:rPr lang="en-IN" smtClean="0"/>
              <a:t>11</a:t>
            </a:fld>
            <a:endParaRPr lang="en-IN"/>
          </a:p>
        </p:txBody>
      </p:sp>
      <p:sp>
        <p:nvSpPr>
          <p:cNvPr id="8" name="Rectangle 7">
            <a:extLst>
              <a:ext uri="{FF2B5EF4-FFF2-40B4-BE49-F238E27FC236}">
                <a16:creationId xmlns:a16="http://schemas.microsoft.com/office/drawing/2014/main" id="{85973AAB-A5BF-42DF-AF7F-85DA7158B0BA}"/>
              </a:ext>
            </a:extLst>
          </p:cNvPr>
          <p:cNvSpPr/>
          <p:nvPr/>
        </p:nvSpPr>
        <p:spPr>
          <a:xfrm>
            <a:off x="1280160" y="2357120"/>
            <a:ext cx="9437116" cy="1161243"/>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2"/>
                </a:solidFill>
                <a:latin typeface="Times New Roman" pitchFamily="18" charset="0"/>
                <a:cs typeface="Times New Roman" pitchFamily="18" charset="0"/>
              </a:rPr>
              <a:t>Entomophily (Insects pollinated plants):</a:t>
            </a:r>
            <a:r>
              <a:rPr lang="en-US" sz="2400" dirty="0">
                <a:solidFill>
                  <a:schemeClr val="tx2"/>
                </a:solidFill>
                <a:latin typeface="Times New Roman" pitchFamily="18" charset="0"/>
                <a:cs typeface="Times New Roman" pitchFamily="18" charset="0"/>
              </a:rPr>
              <a:t> Insects particularly bees are dominating biotic pollinating agents. Entomophilous plants possess the following characteristic features:</a:t>
            </a:r>
            <a:endParaRPr lang="en-IN" sz="2400" dirty="0">
              <a:solidFill>
                <a:schemeClr val="tx2"/>
              </a:solidFill>
            </a:endParaRPr>
          </a:p>
        </p:txBody>
      </p:sp>
    </p:spTree>
    <p:extLst>
      <p:ext uri="{BB962C8B-B14F-4D97-AF65-F5344CB8AC3E}">
        <p14:creationId xmlns:p14="http://schemas.microsoft.com/office/powerpoint/2010/main" val="2445331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CD723-5240-4A3A-9F7B-5AD31822FFEB}"/>
              </a:ext>
            </a:extLst>
          </p:cNvPr>
          <p:cNvSpPr>
            <a:spLocks noGrp="1"/>
          </p:cNvSpPr>
          <p:nvPr>
            <p:ph type="title"/>
          </p:nvPr>
        </p:nvSpPr>
        <p:spPr>
          <a:xfrm>
            <a:off x="1281684" y="466343"/>
            <a:ext cx="9628632" cy="1362113"/>
          </a:xfrm>
        </p:spPr>
        <p:txBody>
          <a:bodyPr/>
          <a:lstStyle/>
          <a:p>
            <a:r>
              <a:rPr lang="en-IN" dirty="0">
                <a:latin typeface="Times New Roman" panose="02020603050405020304" pitchFamily="18" charset="0"/>
                <a:cs typeface="Times New Roman" panose="02020603050405020304" pitchFamily="18" charset="0"/>
              </a:rPr>
              <a:t>Agents for pollination</a:t>
            </a:r>
          </a:p>
        </p:txBody>
      </p:sp>
      <p:sp>
        <p:nvSpPr>
          <p:cNvPr id="5" name="Date Placeholder 4">
            <a:extLst>
              <a:ext uri="{FF2B5EF4-FFF2-40B4-BE49-F238E27FC236}">
                <a16:creationId xmlns:a16="http://schemas.microsoft.com/office/drawing/2014/main" id="{C0DEB220-F2B8-43CB-8A08-D306361F70CE}"/>
              </a:ext>
            </a:extLst>
          </p:cNvPr>
          <p:cNvSpPr>
            <a:spLocks noGrp="1"/>
          </p:cNvSpPr>
          <p:nvPr>
            <p:ph type="dt" sz="half" idx="10"/>
          </p:nvPr>
        </p:nvSpPr>
        <p:spPr/>
        <p:txBody>
          <a:bodyPr/>
          <a:lstStyle/>
          <a:p>
            <a:fld id="{6FC8CB41-0FF9-4FDA-98FD-935562D91E52}" type="datetime1">
              <a:rPr lang="en-US" smtClean="0"/>
              <a:t>12/24/2023</a:t>
            </a:fld>
            <a:endParaRPr lang="en-US"/>
          </a:p>
        </p:txBody>
      </p:sp>
      <p:sp>
        <p:nvSpPr>
          <p:cNvPr id="6" name="Footer Placeholder 5">
            <a:extLst>
              <a:ext uri="{FF2B5EF4-FFF2-40B4-BE49-F238E27FC236}">
                <a16:creationId xmlns:a16="http://schemas.microsoft.com/office/drawing/2014/main" id="{47F961CC-23D9-43E0-ADD3-0296BD79F6CD}"/>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AE9A3280-E4F0-4A1A-92AD-37A9EF67D55F}"/>
              </a:ext>
            </a:extLst>
          </p:cNvPr>
          <p:cNvSpPr>
            <a:spLocks noGrp="1"/>
          </p:cNvSpPr>
          <p:nvPr>
            <p:ph type="sldNum" sz="quarter" idx="12"/>
          </p:nvPr>
        </p:nvSpPr>
        <p:spPr/>
        <p:txBody>
          <a:bodyPr/>
          <a:lstStyle/>
          <a:p>
            <a:fld id="{BD266BE7-899D-4075-917F-DBDE33B6B692}" type="slidenum">
              <a:rPr lang="en-IN" smtClean="0"/>
              <a:t>12</a:t>
            </a:fld>
            <a:endParaRPr lang="en-IN"/>
          </a:p>
        </p:txBody>
      </p:sp>
      <p:sp>
        <p:nvSpPr>
          <p:cNvPr id="11" name="Rectangle 10">
            <a:extLst>
              <a:ext uri="{FF2B5EF4-FFF2-40B4-BE49-F238E27FC236}">
                <a16:creationId xmlns:a16="http://schemas.microsoft.com/office/drawing/2014/main" id="{4470D360-9D0A-4CFC-A41C-769498F2036B}"/>
              </a:ext>
            </a:extLst>
          </p:cNvPr>
          <p:cNvSpPr/>
          <p:nvPr/>
        </p:nvSpPr>
        <p:spPr>
          <a:xfrm>
            <a:off x="1493520" y="2153920"/>
            <a:ext cx="9437116" cy="176149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2"/>
                </a:solidFill>
                <a:latin typeface="Times New Roman" pitchFamily="18" charset="0"/>
                <a:cs typeface="Times New Roman" pitchFamily="18" charset="0"/>
              </a:rPr>
              <a:t>Ornithophily: </a:t>
            </a:r>
            <a:r>
              <a:rPr lang="en-US" sz="2400" dirty="0">
                <a:solidFill>
                  <a:schemeClr val="tx2"/>
                </a:solidFill>
                <a:latin typeface="Times New Roman" pitchFamily="18" charset="0"/>
                <a:cs typeface="Times New Roman" pitchFamily="18" charset="0"/>
              </a:rPr>
              <a:t>The bird pollinated flowers are generally scentless, large in size. They are also beautifully </a:t>
            </a:r>
            <a:r>
              <a:rPr lang="en-US" sz="2400" dirty="0" err="1">
                <a:solidFill>
                  <a:schemeClr val="tx2"/>
                </a:solidFill>
                <a:latin typeface="Times New Roman" pitchFamily="18" charset="0"/>
                <a:cs typeface="Times New Roman" pitchFamily="18" charset="0"/>
              </a:rPr>
              <a:t>coloured</a:t>
            </a:r>
            <a:r>
              <a:rPr lang="en-US" sz="2400" dirty="0">
                <a:solidFill>
                  <a:schemeClr val="tx2"/>
                </a:solidFill>
                <a:latin typeface="Times New Roman" pitchFamily="18" charset="0"/>
                <a:cs typeface="Times New Roman" pitchFamily="18" charset="0"/>
              </a:rPr>
              <a:t>. The pollens are sticky and adheres to the body of the bird. For example Coral tree, Bottle brush etc.</a:t>
            </a:r>
          </a:p>
          <a:p>
            <a:endParaRPr lang="en-IN" sz="2400" dirty="0">
              <a:solidFill>
                <a:schemeClr val="tx2"/>
              </a:solidFill>
            </a:endParaRPr>
          </a:p>
        </p:txBody>
      </p:sp>
      <p:sp>
        <p:nvSpPr>
          <p:cNvPr id="12" name="Rectangle 11">
            <a:extLst>
              <a:ext uri="{FF2B5EF4-FFF2-40B4-BE49-F238E27FC236}">
                <a16:creationId xmlns:a16="http://schemas.microsoft.com/office/drawing/2014/main" id="{9F443567-60D2-48E7-8C92-3B27591917AD}"/>
              </a:ext>
            </a:extLst>
          </p:cNvPr>
          <p:cNvSpPr/>
          <p:nvPr/>
        </p:nvSpPr>
        <p:spPr>
          <a:xfrm>
            <a:off x="1493520" y="4135120"/>
            <a:ext cx="9437116" cy="200152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2"/>
                </a:solidFill>
                <a:latin typeface="Times New Roman" pitchFamily="18" charset="0"/>
                <a:cs typeface="Times New Roman" pitchFamily="18" charset="0"/>
              </a:rPr>
              <a:t>Chiropterophily:</a:t>
            </a:r>
            <a:r>
              <a:rPr lang="en-US" sz="2400" dirty="0">
                <a:solidFill>
                  <a:schemeClr val="tx2"/>
                </a:solidFill>
                <a:latin typeface="Times New Roman" pitchFamily="18" charset="0"/>
                <a:cs typeface="Times New Roman" pitchFamily="18" charset="0"/>
              </a:rPr>
              <a:t> The flowers of </a:t>
            </a:r>
            <a:r>
              <a:rPr lang="en-US" sz="2400" dirty="0" err="1">
                <a:solidFill>
                  <a:schemeClr val="tx2"/>
                </a:solidFill>
                <a:latin typeface="Times New Roman" pitchFamily="18" charset="0"/>
                <a:cs typeface="Times New Roman" pitchFamily="18" charset="0"/>
              </a:rPr>
              <a:t>Durio</a:t>
            </a:r>
            <a:r>
              <a:rPr lang="en-US" sz="2400" dirty="0">
                <a:solidFill>
                  <a:schemeClr val="tx2"/>
                </a:solidFill>
                <a:latin typeface="Times New Roman" pitchFamily="18" charset="0"/>
                <a:cs typeface="Times New Roman" pitchFamily="18" charset="0"/>
              </a:rPr>
              <a:t>, </a:t>
            </a:r>
            <a:r>
              <a:rPr lang="en-US" sz="2400" dirty="0" err="1">
                <a:solidFill>
                  <a:schemeClr val="tx2"/>
                </a:solidFill>
                <a:latin typeface="Times New Roman" pitchFamily="18" charset="0"/>
                <a:cs typeface="Times New Roman" pitchFamily="18" charset="0"/>
              </a:rPr>
              <a:t>Kigella</a:t>
            </a:r>
            <a:r>
              <a:rPr lang="en-US" sz="2400" dirty="0">
                <a:solidFill>
                  <a:schemeClr val="tx2"/>
                </a:solidFill>
                <a:latin typeface="Times New Roman" pitchFamily="18" charset="0"/>
                <a:cs typeface="Times New Roman" pitchFamily="18" charset="0"/>
              </a:rPr>
              <a:t> pinnata are pollinated by bats. The bats hold on to the freely exposed, large and relatively tough flower, which open in the evening or night.</a:t>
            </a:r>
          </a:p>
          <a:p>
            <a:endParaRPr lang="en-IN" sz="2400" dirty="0">
              <a:solidFill>
                <a:schemeClr val="tx2"/>
              </a:solidFill>
            </a:endParaRPr>
          </a:p>
        </p:txBody>
      </p:sp>
    </p:spTree>
    <p:extLst>
      <p:ext uri="{BB962C8B-B14F-4D97-AF65-F5344CB8AC3E}">
        <p14:creationId xmlns:p14="http://schemas.microsoft.com/office/powerpoint/2010/main" val="413418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A4BF2-5B19-4667-9402-3C00C1F01A6A}"/>
              </a:ext>
            </a:extLst>
          </p:cNvPr>
          <p:cNvSpPr>
            <a:spLocks noGrp="1"/>
          </p:cNvSpPr>
          <p:nvPr>
            <p:ph type="title"/>
          </p:nvPr>
        </p:nvSpPr>
        <p:spPr/>
        <p:txBody>
          <a:bodyPr/>
          <a:lstStyle/>
          <a:p>
            <a:r>
              <a:rPr lang="en-US" sz="3200" b="1" dirty="0">
                <a:latin typeface="Times New Roman" pitchFamily="18" charset="0"/>
                <a:cs typeface="Times New Roman" pitchFamily="18" charset="0"/>
              </a:rPr>
              <a:t>Significance of pollination</a:t>
            </a:r>
          </a:p>
        </p:txBody>
      </p:sp>
      <p:sp>
        <p:nvSpPr>
          <p:cNvPr id="3" name="Content Placeholder 2">
            <a:extLst>
              <a:ext uri="{FF2B5EF4-FFF2-40B4-BE49-F238E27FC236}">
                <a16:creationId xmlns:a16="http://schemas.microsoft.com/office/drawing/2014/main" id="{531BB055-C1CA-4A4C-BCEA-F8F6497C598C}"/>
              </a:ext>
            </a:extLst>
          </p:cNvPr>
          <p:cNvSpPr>
            <a:spLocks noGrp="1"/>
          </p:cNvSpPr>
          <p:nvPr>
            <p:ph idx="1"/>
          </p:nvPr>
        </p:nvSpPr>
        <p:spPr>
          <a:xfrm>
            <a:off x="1280159" y="2275162"/>
            <a:ext cx="10522957" cy="3986213"/>
          </a:xfrm>
        </p:spPr>
        <p:txBody>
          <a:bodyPr>
            <a:normAutofit/>
          </a:bodyPr>
          <a:lstStyle/>
          <a:p>
            <a:r>
              <a:rPr lang="en-US" sz="2400" dirty="0">
                <a:latin typeface="Times New Roman" pitchFamily="18" charset="0"/>
                <a:cs typeface="Times New Roman" pitchFamily="18" charset="0"/>
              </a:rPr>
              <a:t>Male and female gametes in angiosperms are produced in the pollen grain and embryo sac respectively. </a:t>
            </a:r>
          </a:p>
          <a:p>
            <a:r>
              <a:rPr lang="en-US" sz="2400" dirty="0">
                <a:latin typeface="Times New Roman" pitchFamily="18" charset="0"/>
                <a:cs typeface="Times New Roman" pitchFamily="18" charset="0"/>
              </a:rPr>
              <a:t>As both male and female gametes are non-motile, they have to be brought together for fertilization to take place. This aim is achieved by the process of pollination.</a:t>
            </a:r>
            <a:br>
              <a:rPr lang="en-US" sz="2400" dirty="0">
                <a:latin typeface="Times New Roman" pitchFamily="18" charset="0"/>
                <a:cs typeface="Times New Roman" pitchFamily="18" charset="0"/>
              </a:rPr>
            </a:br>
            <a:endParaRPr lang="en-IN" dirty="0"/>
          </a:p>
        </p:txBody>
      </p:sp>
      <p:sp>
        <p:nvSpPr>
          <p:cNvPr id="5" name="Date Placeholder 4">
            <a:extLst>
              <a:ext uri="{FF2B5EF4-FFF2-40B4-BE49-F238E27FC236}">
                <a16:creationId xmlns:a16="http://schemas.microsoft.com/office/drawing/2014/main" id="{3C0733C4-021C-4F8B-9CEA-1F5DD3ACB5E0}"/>
              </a:ext>
            </a:extLst>
          </p:cNvPr>
          <p:cNvSpPr>
            <a:spLocks noGrp="1"/>
          </p:cNvSpPr>
          <p:nvPr>
            <p:ph type="dt" sz="half" idx="10"/>
          </p:nvPr>
        </p:nvSpPr>
        <p:spPr/>
        <p:txBody>
          <a:bodyPr/>
          <a:lstStyle/>
          <a:p>
            <a:fld id="{77C4C74A-BEF3-4759-85A8-497CD86CB3DB}" type="datetime1">
              <a:rPr lang="en-US" smtClean="0"/>
              <a:t>12/24/2023</a:t>
            </a:fld>
            <a:endParaRPr lang="en-US"/>
          </a:p>
        </p:txBody>
      </p:sp>
      <p:sp>
        <p:nvSpPr>
          <p:cNvPr id="6" name="Footer Placeholder 5">
            <a:extLst>
              <a:ext uri="{FF2B5EF4-FFF2-40B4-BE49-F238E27FC236}">
                <a16:creationId xmlns:a16="http://schemas.microsoft.com/office/drawing/2014/main" id="{5E67EF9D-3C77-4E9B-91E6-D689C1603BFA}"/>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979DB361-3FE8-4C60-AB17-838885AB9F91}"/>
              </a:ext>
            </a:extLst>
          </p:cNvPr>
          <p:cNvSpPr>
            <a:spLocks noGrp="1"/>
          </p:cNvSpPr>
          <p:nvPr>
            <p:ph type="sldNum" sz="quarter" idx="12"/>
          </p:nvPr>
        </p:nvSpPr>
        <p:spPr/>
        <p:txBody>
          <a:bodyPr/>
          <a:lstStyle/>
          <a:p>
            <a:fld id="{BD266BE7-899D-4075-917F-DBDE33B6B692}" type="slidenum">
              <a:rPr lang="en-IN" smtClean="0"/>
              <a:t>13</a:t>
            </a:fld>
            <a:endParaRPr lang="en-IN"/>
          </a:p>
        </p:txBody>
      </p:sp>
    </p:spTree>
    <p:extLst>
      <p:ext uri="{BB962C8B-B14F-4D97-AF65-F5344CB8AC3E}">
        <p14:creationId xmlns:p14="http://schemas.microsoft.com/office/powerpoint/2010/main" val="76584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CA5CC-E2A7-41D2-B3EA-3E6C2007000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Devices favouring Self-Pollination</a:t>
            </a:r>
          </a:p>
        </p:txBody>
      </p:sp>
      <p:sp>
        <p:nvSpPr>
          <p:cNvPr id="5" name="Date Placeholder 4">
            <a:extLst>
              <a:ext uri="{FF2B5EF4-FFF2-40B4-BE49-F238E27FC236}">
                <a16:creationId xmlns:a16="http://schemas.microsoft.com/office/drawing/2014/main" id="{AC3D7ACE-DBA4-4FAD-86D7-4BE9953E4D73}"/>
              </a:ext>
            </a:extLst>
          </p:cNvPr>
          <p:cNvSpPr>
            <a:spLocks noGrp="1"/>
          </p:cNvSpPr>
          <p:nvPr>
            <p:ph type="dt" sz="half" idx="10"/>
          </p:nvPr>
        </p:nvSpPr>
        <p:spPr/>
        <p:txBody>
          <a:bodyPr/>
          <a:lstStyle/>
          <a:p>
            <a:fld id="{3CD6F749-6747-4883-A3F1-CAA0C752B248}" type="datetime1">
              <a:rPr lang="en-US" smtClean="0"/>
              <a:t>12/24/2023</a:t>
            </a:fld>
            <a:endParaRPr lang="en-US"/>
          </a:p>
        </p:txBody>
      </p:sp>
      <p:sp>
        <p:nvSpPr>
          <p:cNvPr id="6" name="Footer Placeholder 5">
            <a:extLst>
              <a:ext uri="{FF2B5EF4-FFF2-40B4-BE49-F238E27FC236}">
                <a16:creationId xmlns:a16="http://schemas.microsoft.com/office/drawing/2014/main" id="{A7349E48-A2E3-4B15-88D2-E6D7D5E24B0D}"/>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6A937522-04D5-4BCE-8761-22AED87F6513}"/>
              </a:ext>
            </a:extLst>
          </p:cNvPr>
          <p:cNvSpPr>
            <a:spLocks noGrp="1"/>
          </p:cNvSpPr>
          <p:nvPr>
            <p:ph type="sldNum" sz="quarter" idx="12"/>
          </p:nvPr>
        </p:nvSpPr>
        <p:spPr/>
        <p:txBody>
          <a:bodyPr/>
          <a:lstStyle/>
          <a:p>
            <a:fld id="{BD266BE7-899D-4075-917F-DBDE33B6B692}" type="slidenum">
              <a:rPr lang="en-IN" smtClean="0"/>
              <a:t>14</a:t>
            </a:fld>
            <a:endParaRPr lang="en-IN"/>
          </a:p>
        </p:txBody>
      </p:sp>
      <p:sp>
        <p:nvSpPr>
          <p:cNvPr id="9" name="Rectangle 8">
            <a:extLst>
              <a:ext uri="{FF2B5EF4-FFF2-40B4-BE49-F238E27FC236}">
                <a16:creationId xmlns:a16="http://schemas.microsoft.com/office/drawing/2014/main" id="{FEA19C80-E83B-4A16-94B0-66473A3D3619}"/>
              </a:ext>
            </a:extLst>
          </p:cNvPr>
          <p:cNvSpPr/>
          <p:nvPr/>
        </p:nvSpPr>
        <p:spPr>
          <a:xfrm>
            <a:off x="1542506" y="2245360"/>
            <a:ext cx="3303814" cy="261112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tx1"/>
                </a:solidFill>
                <a:latin typeface="Times New Roman" pitchFamily="18" charset="0"/>
                <a:cs typeface="Times New Roman" pitchFamily="18" charset="0"/>
              </a:rPr>
              <a:t>Homogamy: </a:t>
            </a:r>
            <a:r>
              <a:rPr lang="en-US" sz="2000" dirty="0">
                <a:solidFill>
                  <a:schemeClr val="tx1"/>
                </a:solidFill>
                <a:latin typeface="Times New Roman" pitchFamily="18" charset="0"/>
                <a:cs typeface="Times New Roman" pitchFamily="18" charset="0"/>
              </a:rPr>
              <a:t>It is the condition in which anther and stigma in bisexual flower attain maturity at the same time.</a:t>
            </a:r>
          </a:p>
          <a:p>
            <a:endParaRPr lang="en-IN" sz="2000" dirty="0"/>
          </a:p>
        </p:txBody>
      </p:sp>
      <p:sp>
        <p:nvSpPr>
          <p:cNvPr id="10" name="Rectangle 9">
            <a:extLst>
              <a:ext uri="{FF2B5EF4-FFF2-40B4-BE49-F238E27FC236}">
                <a16:creationId xmlns:a16="http://schemas.microsoft.com/office/drawing/2014/main" id="{AFE8BB63-A20A-495E-AFD4-092A9FD68686}"/>
              </a:ext>
            </a:extLst>
          </p:cNvPr>
          <p:cNvSpPr/>
          <p:nvPr/>
        </p:nvSpPr>
        <p:spPr>
          <a:xfrm>
            <a:off x="7345680" y="2255520"/>
            <a:ext cx="3303814" cy="260096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tx1"/>
                </a:solidFill>
                <a:latin typeface="Times New Roman" pitchFamily="18" charset="0"/>
                <a:cs typeface="Times New Roman" pitchFamily="18" charset="0"/>
              </a:rPr>
              <a:t>Cleistogamy:</a:t>
            </a:r>
            <a:r>
              <a:rPr lang="en-US" sz="2000" dirty="0">
                <a:solidFill>
                  <a:schemeClr val="tx1"/>
                </a:solidFill>
                <a:latin typeface="Times New Roman" pitchFamily="18" charset="0"/>
                <a:cs typeface="Times New Roman" pitchFamily="18" charset="0"/>
              </a:rPr>
              <a:t> In this, flower never open to expose their sex organs and the pollens fall on the stigma of the same flower. Such flowers are called cleistogamous flowers. For example: </a:t>
            </a:r>
            <a:r>
              <a:rPr lang="en-US" sz="2000" dirty="0" err="1">
                <a:solidFill>
                  <a:schemeClr val="tx1"/>
                </a:solidFill>
                <a:latin typeface="Times New Roman" pitchFamily="18" charset="0"/>
                <a:cs typeface="Times New Roman" pitchFamily="18" charset="0"/>
              </a:rPr>
              <a:t>Commelina</a:t>
            </a:r>
            <a:r>
              <a:rPr lang="en-US" sz="2000" dirty="0">
                <a:solidFill>
                  <a:schemeClr val="tx1"/>
                </a:solidFill>
                <a:latin typeface="Times New Roman" pitchFamily="18" charset="0"/>
                <a:cs typeface="Times New Roman" pitchFamily="18" charset="0"/>
              </a:rPr>
              <a:t>, Oxalis, Viola etc.</a:t>
            </a:r>
            <a:endParaRPr lang="en-IN" sz="2000" dirty="0"/>
          </a:p>
        </p:txBody>
      </p:sp>
      <p:sp>
        <p:nvSpPr>
          <p:cNvPr id="11" name="Oval 10">
            <a:extLst>
              <a:ext uri="{FF2B5EF4-FFF2-40B4-BE49-F238E27FC236}">
                <a16:creationId xmlns:a16="http://schemas.microsoft.com/office/drawing/2014/main" id="{4CFE67A9-D415-4E3C-A49C-DA8A1D6F54C0}"/>
              </a:ext>
            </a:extLst>
          </p:cNvPr>
          <p:cNvSpPr/>
          <p:nvPr/>
        </p:nvSpPr>
        <p:spPr>
          <a:xfrm>
            <a:off x="5222240" y="1828456"/>
            <a:ext cx="1920240" cy="2011680"/>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solidFill>
                  <a:schemeClr val="tx2"/>
                </a:solidFill>
                <a:latin typeface="Times New Roman" panose="02020603050405020304" pitchFamily="18" charset="0"/>
                <a:cs typeface="Times New Roman" panose="02020603050405020304" pitchFamily="18" charset="0"/>
              </a:rPr>
              <a:t>There are two devices</a:t>
            </a:r>
          </a:p>
        </p:txBody>
      </p:sp>
      <p:sp>
        <p:nvSpPr>
          <p:cNvPr id="13" name="TextBox 12">
            <a:extLst>
              <a:ext uri="{FF2B5EF4-FFF2-40B4-BE49-F238E27FC236}">
                <a16:creationId xmlns:a16="http://schemas.microsoft.com/office/drawing/2014/main" id="{E9D90267-48BD-4AE4-BAEE-FDE687A786D6}"/>
              </a:ext>
            </a:extLst>
          </p:cNvPr>
          <p:cNvSpPr txBox="1"/>
          <p:nvPr/>
        </p:nvSpPr>
        <p:spPr>
          <a:xfrm>
            <a:off x="2194560" y="5340006"/>
            <a:ext cx="8714231" cy="461665"/>
          </a:xfrm>
          <a:prstGeom prst="rect">
            <a:avLst/>
          </a:prstGeom>
          <a:noFill/>
        </p:spPr>
        <p:txBody>
          <a:bodyPr wrap="square">
            <a:spAutoFit/>
          </a:bodyPr>
          <a:lstStyle/>
          <a:p>
            <a:pPr algn="l"/>
            <a:r>
              <a:rPr lang="en-US" sz="2400" b="1" i="1" dirty="0">
                <a:solidFill>
                  <a:schemeClr val="tx1"/>
                </a:solidFill>
                <a:latin typeface="Times New Roman" pitchFamily="18" charset="0"/>
                <a:cs typeface="Times New Roman" pitchFamily="18" charset="0"/>
              </a:rPr>
              <a:t>Note: Chasmogamous flowers are with exposed anthers and stigma.</a:t>
            </a:r>
            <a:endParaRPr lang="en-IN" sz="2400" b="1" i="1" dirty="0"/>
          </a:p>
        </p:txBody>
      </p:sp>
    </p:spTree>
    <p:extLst>
      <p:ext uri="{BB962C8B-B14F-4D97-AF65-F5344CB8AC3E}">
        <p14:creationId xmlns:p14="http://schemas.microsoft.com/office/powerpoint/2010/main" val="3661278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CA5CC-E2A7-41D2-B3EA-3E6C2007000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Devices favouring Cross-Pollination</a:t>
            </a:r>
          </a:p>
        </p:txBody>
      </p:sp>
      <p:sp>
        <p:nvSpPr>
          <p:cNvPr id="3" name="Content Placeholder 2">
            <a:extLst>
              <a:ext uri="{FF2B5EF4-FFF2-40B4-BE49-F238E27FC236}">
                <a16:creationId xmlns:a16="http://schemas.microsoft.com/office/drawing/2014/main" id="{B2269EBE-F7FE-4ABE-944F-354EA8EA840E}"/>
              </a:ext>
            </a:extLst>
          </p:cNvPr>
          <p:cNvSpPr>
            <a:spLocks noGrp="1"/>
          </p:cNvSpPr>
          <p:nvPr>
            <p:ph idx="1"/>
          </p:nvPr>
        </p:nvSpPr>
        <p:spPr/>
        <p:txBody>
          <a:bodyPr>
            <a:normAutofit/>
          </a:bodyPr>
          <a:lstStyle/>
          <a:p>
            <a:pPr algn="l"/>
            <a:r>
              <a:rPr lang="en-US" sz="2400" b="1" dirty="0">
                <a:solidFill>
                  <a:schemeClr val="tx1"/>
                </a:solidFill>
                <a:latin typeface="Times New Roman" pitchFamily="18" charset="0"/>
                <a:cs typeface="Times New Roman" pitchFamily="18" charset="0"/>
              </a:rPr>
              <a:t>Outbreeding devices promoting cross-pollination:-</a:t>
            </a:r>
            <a:r>
              <a:rPr lang="en-US" sz="2400" dirty="0">
                <a:solidFill>
                  <a:schemeClr val="tx1"/>
                </a:solidFill>
                <a:latin typeface="Times New Roman" pitchFamily="18" charset="0"/>
                <a:cs typeface="Times New Roman" pitchFamily="18" charset="0"/>
              </a:rPr>
              <a:t> Flowering plants have developed many devices to discourage self-pollination and to encourage cross-pollination.</a:t>
            </a:r>
          </a:p>
        </p:txBody>
      </p:sp>
      <p:sp>
        <p:nvSpPr>
          <p:cNvPr id="5" name="Date Placeholder 4">
            <a:extLst>
              <a:ext uri="{FF2B5EF4-FFF2-40B4-BE49-F238E27FC236}">
                <a16:creationId xmlns:a16="http://schemas.microsoft.com/office/drawing/2014/main" id="{29FB2E30-64E2-4C19-89E9-4C7A1FFFF417}"/>
              </a:ext>
            </a:extLst>
          </p:cNvPr>
          <p:cNvSpPr>
            <a:spLocks noGrp="1"/>
          </p:cNvSpPr>
          <p:nvPr>
            <p:ph type="dt" sz="half" idx="10"/>
          </p:nvPr>
        </p:nvSpPr>
        <p:spPr/>
        <p:txBody>
          <a:bodyPr/>
          <a:lstStyle/>
          <a:p>
            <a:fld id="{9C514EAB-328A-4D22-A955-7F13C4D155EA}" type="datetime1">
              <a:rPr lang="en-US" smtClean="0"/>
              <a:t>12/24/2023</a:t>
            </a:fld>
            <a:endParaRPr lang="en-US"/>
          </a:p>
        </p:txBody>
      </p:sp>
      <p:sp>
        <p:nvSpPr>
          <p:cNvPr id="6" name="Footer Placeholder 5">
            <a:extLst>
              <a:ext uri="{FF2B5EF4-FFF2-40B4-BE49-F238E27FC236}">
                <a16:creationId xmlns:a16="http://schemas.microsoft.com/office/drawing/2014/main" id="{1F3620CE-B5C4-40A9-9BF6-D7D76479FC2B}"/>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7AC20D0E-5CA9-4DCA-BBAC-F15C6BB240B8}"/>
              </a:ext>
            </a:extLst>
          </p:cNvPr>
          <p:cNvSpPr>
            <a:spLocks noGrp="1"/>
          </p:cNvSpPr>
          <p:nvPr>
            <p:ph type="sldNum" sz="quarter" idx="12"/>
          </p:nvPr>
        </p:nvSpPr>
        <p:spPr/>
        <p:txBody>
          <a:bodyPr/>
          <a:lstStyle/>
          <a:p>
            <a:fld id="{BD266BE7-899D-4075-917F-DBDE33B6B692}" type="slidenum">
              <a:rPr lang="en-IN" smtClean="0"/>
              <a:t>15</a:t>
            </a:fld>
            <a:endParaRPr lang="en-IN"/>
          </a:p>
        </p:txBody>
      </p:sp>
    </p:spTree>
    <p:extLst>
      <p:ext uri="{BB962C8B-B14F-4D97-AF65-F5344CB8AC3E}">
        <p14:creationId xmlns:p14="http://schemas.microsoft.com/office/powerpoint/2010/main" val="1658130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CA5CC-E2A7-41D2-B3EA-3E6C2007000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Devices favouring Cross-Pollination</a:t>
            </a:r>
          </a:p>
        </p:txBody>
      </p:sp>
      <p:graphicFrame>
        <p:nvGraphicFramePr>
          <p:cNvPr id="8" name="Content Placeholder 7">
            <a:extLst>
              <a:ext uri="{FF2B5EF4-FFF2-40B4-BE49-F238E27FC236}">
                <a16:creationId xmlns:a16="http://schemas.microsoft.com/office/drawing/2014/main" id="{8B48C460-9478-4EC6-8BA3-72ACFF589C2E}"/>
              </a:ext>
            </a:extLst>
          </p:cNvPr>
          <p:cNvGraphicFramePr>
            <a:graphicFrameLocks noGrp="1"/>
          </p:cNvGraphicFramePr>
          <p:nvPr>
            <p:ph idx="1"/>
            <p:extLst>
              <p:ext uri="{D42A27DB-BD31-4B8C-83A1-F6EECF244321}">
                <p14:modId xmlns:p14="http://schemas.microsoft.com/office/powerpoint/2010/main" val="676216063"/>
              </p:ext>
            </p:extLst>
          </p:nvPr>
        </p:nvGraphicFramePr>
        <p:xfrm>
          <a:off x="1279525" y="2190750"/>
          <a:ext cx="9629775" cy="3986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ate Placeholder 4">
            <a:extLst>
              <a:ext uri="{FF2B5EF4-FFF2-40B4-BE49-F238E27FC236}">
                <a16:creationId xmlns:a16="http://schemas.microsoft.com/office/drawing/2014/main" id="{29FB2E30-64E2-4C19-89E9-4C7A1FFFF417}"/>
              </a:ext>
            </a:extLst>
          </p:cNvPr>
          <p:cNvSpPr>
            <a:spLocks noGrp="1"/>
          </p:cNvSpPr>
          <p:nvPr>
            <p:ph type="dt" sz="half" idx="10"/>
          </p:nvPr>
        </p:nvSpPr>
        <p:spPr/>
        <p:txBody>
          <a:bodyPr/>
          <a:lstStyle/>
          <a:p>
            <a:fld id="{13BD994B-D4E5-4D18-8C5E-8A334CD58D7F}" type="datetime1">
              <a:rPr lang="en-US" smtClean="0"/>
              <a:t>12/24/2023</a:t>
            </a:fld>
            <a:endParaRPr lang="en-US"/>
          </a:p>
        </p:txBody>
      </p:sp>
      <p:sp>
        <p:nvSpPr>
          <p:cNvPr id="6" name="Footer Placeholder 5">
            <a:extLst>
              <a:ext uri="{FF2B5EF4-FFF2-40B4-BE49-F238E27FC236}">
                <a16:creationId xmlns:a16="http://schemas.microsoft.com/office/drawing/2014/main" id="{1F3620CE-B5C4-40A9-9BF6-D7D76479FC2B}"/>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7AC20D0E-5CA9-4DCA-BBAC-F15C6BB240B8}"/>
              </a:ext>
            </a:extLst>
          </p:cNvPr>
          <p:cNvSpPr>
            <a:spLocks noGrp="1"/>
          </p:cNvSpPr>
          <p:nvPr>
            <p:ph type="sldNum" sz="quarter" idx="12"/>
          </p:nvPr>
        </p:nvSpPr>
        <p:spPr/>
        <p:txBody>
          <a:bodyPr/>
          <a:lstStyle/>
          <a:p>
            <a:fld id="{BD266BE7-899D-4075-917F-DBDE33B6B692}" type="slidenum">
              <a:rPr lang="en-IN" smtClean="0"/>
              <a:t>16</a:t>
            </a:fld>
            <a:endParaRPr lang="en-IN"/>
          </a:p>
        </p:txBody>
      </p:sp>
    </p:spTree>
    <p:extLst>
      <p:ext uri="{BB962C8B-B14F-4D97-AF65-F5344CB8AC3E}">
        <p14:creationId xmlns:p14="http://schemas.microsoft.com/office/powerpoint/2010/main" val="490009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CA5CC-E2A7-41D2-B3EA-3E6C2007000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Devices favouring Cross-Pollination</a:t>
            </a:r>
          </a:p>
        </p:txBody>
      </p:sp>
      <p:sp>
        <p:nvSpPr>
          <p:cNvPr id="3" name="Content Placeholder 2">
            <a:extLst>
              <a:ext uri="{FF2B5EF4-FFF2-40B4-BE49-F238E27FC236}">
                <a16:creationId xmlns:a16="http://schemas.microsoft.com/office/drawing/2014/main" id="{B2269EBE-F7FE-4ABE-944F-354EA8EA840E}"/>
              </a:ext>
            </a:extLst>
          </p:cNvPr>
          <p:cNvSpPr>
            <a:spLocks noGrp="1"/>
          </p:cNvSpPr>
          <p:nvPr>
            <p:ph idx="1"/>
          </p:nvPr>
        </p:nvSpPr>
        <p:spPr/>
        <p:txBody>
          <a:bodyPr>
            <a:normAutofit lnSpcReduction="10000"/>
          </a:bodyPr>
          <a:lstStyle/>
          <a:p>
            <a:pPr algn="l"/>
            <a:r>
              <a:rPr lang="en-US" sz="2400" dirty="0">
                <a:solidFill>
                  <a:schemeClr val="tx1"/>
                </a:solidFill>
                <a:latin typeface="Times New Roman" pitchFamily="18" charset="0"/>
                <a:cs typeface="Times New Roman" pitchFamily="18" charset="0"/>
              </a:rPr>
              <a:t>In some species pollen release and stigma receptivity are not synchronized. Either the pollen is released before the stigma becomes receptive (protandry) or stigma becomes receptive much before the release of pollen (protogyny).</a:t>
            </a:r>
          </a:p>
          <a:p>
            <a:pPr algn="l"/>
            <a:r>
              <a:rPr lang="en-US" sz="2400" dirty="0">
                <a:solidFill>
                  <a:schemeClr val="tx1"/>
                </a:solidFill>
                <a:latin typeface="Times New Roman" pitchFamily="18" charset="0"/>
                <a:cs typeface="Times New Roman" pitchFamily="18" charset="0"/>
              </a:rPr>
              <a:t>In some other species , the anther and stigma are placed at different positions so that the pollen cannot come in contact with the stigma of the same flower.</a:t>
            </a:r>
          </a:p>
          <a:p>
            <a:pPr algn="l"/>
            <a:r>
              <a:rPr lang="en-US" sz="2400" dirty="0">
                <a:solidFill>
                  <a:schemeClr val="tx1"/>
                </a:solidFill>
                <a:latin typeface="Times New Roman" pitchFamily="18" charset="0"/>
                <a:cs typeface="Times New Roman" pitchFamily="18" charset="0"/>
              </a:rPr>
              <a:t>The third device to prevent inbreeding is self-incompatibility. It is a genetic mechanism that prevents the germination of pollen grain on the stigma of the same flower.</a:t>
            </a:r>
          </a:p>
        </p:txBody>
      </p:sp>
      <p:sp>
        <p:nvSpPr>
          <p:cNvPr id="5" name="Date Placeholder 4">
            <a:extLst>
              <a:ext uri="{FF2B5EF4-FFF2-40B4-BE49-F238E27FC236}">
                <a16:creationId xmlns:a16="http://schemas.microsoft.com/office/drawing/2014/main" id="{29FB2E30-64E2-4C19-89E9-4C7A1FFFF417}"/>
              </a:ext>
            </a:extLst>
          </p:cNvPr>
          <p:cNvSpPr>
            <a:spLocks noGrp="1"/>
          </p:cNvSpPr>
          <p:nvPr>
            <p:ph type="dt" sz="half" idx="10"/>
          </p:nvPr>
        </p:nvSpPr>
        <p:spPr/>
        <p:txBody>
          <a:bodyPr/>
          <a:lstStyle/>
          <a:p>
            <a:fld id="{6D3F1DC4-B9B3-4D83-9956-16C3E9E0C08D}" type="datetime1">
              <a:rPr lang="en-US" smtClean="0"/>
              <a:t>12/24/2023</a:t>
            </a:fld>
            <a:endParaRPr lang="en-US"/>
          </a:p>
        </p:txBody>
      </p:sp>
      <p:sp>
        <p:nvSpPr>
          <p:cNvPr id="6" name="Footer Placeholder 5">
            <a:extLst>
              <a:ext uri="{FF2B5EF4-FFF2-40B4-BE49-F238E27FC236}">
                <a16:creationId xmlns:a16="http://schemas.microsoft.com/office/drawing/2014/main" id="{1F3620CE-B5C4-40A9-9BF6-D7D76479FC2B}"/>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7AC20D0E-5CA9-4DCA-BBAC-F15C6BB240B8}"/>
              </a:ext>
            </a:extLst>
          </p:cNvPr>
          <p:cNvSpPr>
            <a:spLocks noGrp="1"/>
          </p:cNvSpPr>
          <p:nvPr>
            <p:ph type="sldNum" sz="quarter" idx="12"/>
          </p:nvPr>
        </p:nvSpPr>
        <p:spPr/>
        <p:txBody>
          <a:bodyPr/>
          <a:lstStyle/>
          <a:p>
            <a:fld id="{BD266BE7-899D-4075-917F-DBDE33B6B692}" type="slidenum">
              <a:rPr lang="en-IN" smtClean="0"/>
              <a:t>17</a:t>
            </a:fld>
            <a:endParaRPr lang="en-IN"/>
          </a:p>
        </p:txBody>
      </p:sp>
    </p:spTree>
    <p:extLst>
      <p:ext uri="{BB962C8B-B14F-4D97-AF65-F5344CB8AC3E}">
        <p14:creationId xmlns:p14="http://schemas.microsoft.com/office/powerpoint/2010/main" val="1818324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59633-D7E4-4516-A732-410DD9A84F7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Pollen-Pistil Interaction</a:t>
            </a:r>
          </a:p>
        </p:txBody>
      </p:sp>
      <p:sp>
        <p:nvSpPr>
          <p:cNvPr id="3" name="Content Placeholder 2">
            <a:extLst>
              <a:ext uri="{FF2B5EF4-FFF2-40B4-BE49-F238E27FC236}">
                <a16:creationId xmlns:a16="http://schemas.microsoft.com/office/drawing/2014/main" id="{0FD611AC-272A-4330-8C92-8620DEBA103A}"/>
              </a:ext>
            </a:extLst>
          </p:cNvPr>
          <p:cNvSpPr>
            <a:spLocks noGrp="1"/>
          </p:cNvSpPr>
          <p:nvPr>
            <p:ph idx="1"/>
          </p:nvPr>
        </p:nvSpPr>
        <p:spPr/>
        <p:txBody>
          <a:bodyPr/>
          <a:lstStyle/>
          <a:p>
            <a:pPr algn="l"/>
            <a:r>
              <a:rPr lang="en-US" sz="2400" b="1" dirty="0">
                <a:solidFill>
                  <a:schemeClr val="tx1"/>
                </a:solidFill>
                <a:latin typeface="Times New Roman" pitchFamily="18" charset="0"/>
                <a:cs typeface="Times New Roman" pitchFamily="18" charset="0"/>
              </a:rPr>
              <a:t>Recognition Of Compatible pollen:</a:t>
            </a:r>
            <a:br>
              <a:rPr lang="en-US" sz="2400" dirty="0">
                <a:solidFill>
                  <a:schemeClr val="tx1"/>
                </a:solidFill>
                <a:latin typeface="Times New Roman" pitchFamily="18" charset="0"/>
                <a:cs typeface="Times New Roman" pitchFamily="18" charset="0"/>
              </a:rPr>
            </a:br>
            <a:r>
              <a:rPr lang="en-US" sz="2400" dirty="0">
                <a:solidFill>
                  <a:schemeClr val="tx1"/>
                </a:solidFill>
                <a:latin typeface="Times New Roman" pitchFamily="18" charset="0"/>
                <a:cs typeface="Times New Roman" pitchFamily="18" charset="0"/>
              </a:rPr>
              <a:t>The stigma/pistil has the ability to recognize the right type of pollen i.e. the compatible pollen of the same species.</a:t>
            </a:r>
          </a:p>
          <a:p>
            <a:pPr algn="l"/>
            <a:r>
              <a:rPr lang="en-US" sz="2400" dirty="0">
                <a:solidFill>
                  <a:schemeClr val="tx1"/>
                </a:solidFill>
                <a:latin typeface="Times New Roman" pitchFamily="18" charset="0"/>
                <a:cs typeface="Times New Roman" pitchFamily="18" charset="0"/>
              </a:rPr>
              <a:t>It is the result of interaction between the chemical component of the pollen and those of stigma.</a:t>
            </a:r>
          </a:p>
          <a:p>
            <a:endParaRPr lang="en-IN" dirty="0"/>
          </a:p>
        </p:txBody>
      </p:sp>
      <p:sp>
        <p:nvSpPr>
          <p:cNvPr id="5" name="Date Placeholder 4">
            <a:extLst>
              <a:ext uri="{FF2B5EF4-FFF2-40B4-BE49-F238E27FC236}">
                <a16:creationId xmlns:a16="http://schemas.microsoft.com/office/drawing/2014/main" id="{A90DC969-4732-4E48-BDC8-4D3CEEA33A85}"/>
              </a:ext>
            </a:extLst>
          </p:cNvPr>
          <p:cNvSpPr>
            <a:spLocks noGrp="1"/>
          </p:cNvSpPr>
          <p:nvPr>
            <p:ph type="dt" sz="half" idx="10"/>
          </p:nvPr>
        </p:nvSpPr>
        <p:spPr/>
        <p:txBody>
          <a:bodyPr/>
          <a:lstStyle/>
          <a:p>
            <a:fld id="{32BDEBE4-B5E9-4C06-B328-B9ADB46504F5}" type="datetime1">
              <a:rPr lang="en-US" smtClean="0"/>
              <a:t>12/24/2023</a:t>
            </a:fld>
            <a:endParaRPr lang="en-US"/>
          </a:p>
        </p:txBody>
      </p:sp>
      <p:sp>
        <p:nvSpPr>
          <p:cNvPr id="6" name="Footer Placeholder 5">
            <a:extLst>
              <a:ext uri="{FF2B5EF4-FFF2-40B4-BE49-F238E27FC236}">
                <a16:creationId xmlns:a16="http://schemas.microsoft.com/office/drawing/2014/main" id="{611B8680-CAED-4FE0-812A-890B844623EE}"/>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ADBEF811-9050-45D6-B33B-3D16246DA032}"/>
              </a:ext>
            </a:extLst>
          </p:cNvPr>
          <p:cNvSpPr>
            <a:spLocks noGrp="1"/>
          </p:cNvSpPr>
          <p:nvPr>
            <p:ph type="sldNum" sz="quarter" idx="12"/>
          </p:nvPr>
        </p:nvSpPr>
        <p:spPr/>
        <p:txBody>
          <a:bodyPr/>
          <a:lstStyle/>
          <a:p>
            <a:fld id="{BD266BE7-899D-4075-917F-DBDE33B6B692}" type="slidenum">
              <a:rPr lang="en-IN" smtClean="0"/>
              <a:t>18</a:t>
            </a:fld>
            <a:endParaRPr lang="en-IN"/>
          </a:p>
        </p:txBody>
      </p:sp>
    </p:spTree>
    <p:extLst>
      <p:ext uri="{BB962C8B-B14F-4D97-AF65-F5344CB8AC3E}">
        <p14:creationId xmlns:p14="http://schemas.microsoft.com/office/powerpoint/2010/main" val="3720451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D5B1F-9DA0-4ADB-AD3A-C28567CD5C8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Germination of pollen grains and development of male gametophyte:</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48CACB2-ED1B-41AC-8CC0-46472C40F2BF}"/>
              </a:ext>
            </a:extLst>
          </p:cNvPr>
          <p:cNvSpPr>
            <a:spLocks noGrp="1"/>
          </p:cNvSpPr>
          <p:nvPr>
            <p:ph idx="1"/>
          </p:nvPr>
        </p:nvSpPr>
        <p:spPr>
          <a:xfrm>
            <a:off x="1280160" y="1997709"/>
            <a:ext cx="9628632" cy="3986213"/>
          </a:xfrm>
        </p:spPr>
        <p:txBody>
          <a:bodyPr>
            <a:normAutofit/>
          </a:bodyPr>
          <a:lstStyle/>
          <a:p>
            <a:r>
              <a:rPr lang="en-US" sz="2400" dirty="0">
                <a:latin typeface="Times New Roman" pitchFamily="18" charset="0"/>
                <a:cs typeface="Times New Roman" pitchFamily="18" charset="0"/>
              </a:rPr>
              <a:t>Germination of pollen grains and development of male gametophyte:</a:t>
            </a:r>
          </a:p>
          <a:p>
            <a:r>
              <a:rPr lang="en-US" sz="2400" dirty="0">
                <a:latin typeface="Times New Roman" pitchFamily="18" charset="0"/>
                <a:cs typeface="Times New Roman" pitchFamily="18" charset="0"/>
              </a:rPr>
              <a:t>A compatible pollen grain germinates on the stigma to produce a pollen tube through one of the germ pores.</a:t>
            </a:r>
          </a:p>
          <a:p>
            <a:r>
              <a:rPr lang="en-US" sz="2400" dirty="0">
                <a:latin typeface="Times New Roman" pitchFamily="18" charset="0"/>
                <a:cs typeface="Times New Roman" pitchFamily="18" charset="0"/>
              </a:rPr>
              <a:t>The contents of the pollen grain move into the pollen tube that is the tube nucleus and two male gametes (generative cell).</a:t>
            </a:r>
          </a:p>
          <a:p>
            <a:r>
              <a:rPr lang="en-US" sz="2400" dirty="0">
                <a:latin typeface="Times New Roman" pitchFamily="18" charset="0"/>
                <a:cs typeface="Times New Roman" pitchFamily="18" charset="0"/>
              </a:rPr>
              <a:t>The pollen tube grows through the tissues of the stigma and style and enters the ovule through micropyle.</a:t>
            </a:r>
          </a:p>
        </p:txBody>
      </p:sp>
      <p:sp>
        <p:nvSpPr>
          <p:cNvPr id="5" name="Date Placeholder 4">
            <a:extLst>
              <a:ext uri="{FF2B5EF4-FFF2-40B4-BE49-F238E27FC236}">
                <a16:creationId xmlns:a16="http://schemas.microsoft.com/office/drawing/2014/main" id="{19CBA651-BA06-42DF-A8E0-6FEB1EA63BE2}"/>
              </a:ext>
            </a:extLst>
          </p:cNvPr>
          <p:cNvSpPr>
            <a:spLocks noGrp="1"/>
          </p:cNvSpPr>
          <p:nvPr>
            <p:ph type="dt" sz="half" idx="10"/>
          </p:nvPr>
        </p:nvSpPr>
        <p:spPr/>
        <p:txBody>
          <a:bodyPr/>
          <a:lstStyle/>
          <a:p>
            <a:fld id="{576D2CBA-9B35-4BD0-B320-20E2568B8A45}" type="datetime1">
              <a:rPr lang="en-US" smtClean="0"/>
              <a:t>12/24/2023</a:t>
            </a:fld>
            <a:endParaRPr lang="en-US"/>
          </a:p>
        </p:txBody>
      </p:sp>
      <p:sp>
        <p:nvSpPr>
          <p:cNvPr id="6" name="Footer Placeholder 5">
            <a:extLst>
              <a:ext uri="{FF2B5EF4-FFF2-40B4-BE49-F238E27FC236}">
                <a16:creationId xmlns:a16="http://schemas.microsoft.com/office/drawing/2014/main" id="{5A75F484-19ED-405F-A0C4-D927267E19DD}"/>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1E9D6DE2-F057-42F2-8A7F-D1863B883245}"/>
              </a:ext>
            </a:extLst>
          </p:cNvPr>
          <p:cNvSpPr>
            <a:spLocks noGrp="1"/>
          </p:cNvSpPr>
          <p:nvPr>
            <p:ph type="sldNum" sz="quarter" idx="12"/>
          </p:nvPr>
        </p:nvSpPr>
        <p:spPr/>
        <p:txBody>
          <a:bodyPr/>
          <a:lstStyle/>
          <a:p>
            <a:fld id="{BD266BE7-899D-4075-917F-DBDE33B6B692}" type="slidenum">
              <a:rPr lang="en-IN" smtClean="0"/>
              <a:t>19</a:t>
            </a:fld>
            <a:endParaRPr lang="en-IN"/>
          </a:p>
        </p:txBody>
      </p:sp>
    </p:spTree>
    <p:extLst>
      <p:ext uri="{BB962C8B-B14F-4D97-AF65-F5344CB8AC3E}">
        <p14:creationId xmlns:p14="http://schemas.microsoft.com/office/powerpoint/2010/main" val="384708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D5B1F-9DA0-4ADB-AD3A-C28567CD5C8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Germination of pollen grains and development of male gametophyte:</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48CACB2-ED1B-41AC-8CC0-46472C40F2BF}"/>
              </a:ext>
            </a:extLst>
          </p:cNvPr>
          <p:cNvSpPr>
            <a:spLocks noGrp="1"/>
          </p:cNvSpPr>
          <p:nvPr>
            <p:ph idx="1"/>
          </p:nvPr>
        </p:nvSpPr>
        <p:spPr>
          <a:xfrm>
            <a:off x="1280160" y="1997709"/>
            <a:ext cx="9628632" cy="3986213"/>
          </a:xfrm>
        </p:spPr>
        <p:txBody>
          <a:bodyPr>
            <a:normAutofit/>
          </a:bodyPr>
          <a:lstStyle/>
          <a:p>
            <a:r>
              <a:rPr lang="en-US" sz="2400" dirty="0">
                <a:latin typeface="Times New Roman" pitchFamily="18" charset="0"/>
                <a:cs typeface="Times New Roman" pitchFamily="18" charset="0"/>
              </a:rPr>
              <a:t>It enters the embryo sac through the filiform apparatus of one of the synergids to liberate the male gametes.</a:t>
            </a:r>
          </a:p>
          <a:p>
            <a:r>
              <a:rPr lang="en-US" sz="2400" dirty="0">
                <a:latin typeface="Times New Roman" pitchFamily="18" charset="0"/>
                <a:cs typeface="Times New Roman" pitchFamily="18" charset="0"/>
              </a:rPr>
              <a:t>The germinated pollen grain with its full grown pollen tube carrying a tube nucleus at its tip and two male gametes is the fully developed male gametophyte of angiosperms.</a:t>
            </a:r>
          </a:p>
          <a:p>
            <a:r>
              <a:rPr lang="en-US" sz="2400" dirty="0">
                <a:latin typeface="Times New Roman" pitchFamily="18" charset="0"/>
                <a:cs typeface="Times New Roman" pitchFamily="18" charset="0"/>
              </a:rPr>
              <a:t>The events from the deposition of pollen on the stigma till the pollen tube enters the ovule are collectively referred to as pollen-pistil interaction</a:t>
            </a:r>
            <a:endParaRPr lang="en-IN" sz="2400" dirty="0">
              <a:latin typeface="Times New Roman" pitchFamily="18" charset="0"/>
              <a:cs typeface="Times New Roman" pitchFamily="18" charset="0"/>
            </a:endParaRPr>
          </a:p>
        </p:txBody>
      </p:sp>
      <p:sp>
        <p:nvSpPr>
          <p:cNvPr id="5" name="Date Placeholder 4">
            <a:extLst>
              <a:ext uri="{FF2B5EF4-FFF2-40B4-BE49-F238E27FC236}">
                <a16:creationId xmlns:a16="http://schemas.microsoft.com/office/drawing/2014/main" id="{19CBA651-BA06-42DF-A8E0-6FEB1EA63BE2}"/>
              </a:ext>
            </a:extLst>
          </p:cNvPr>
          <p:cNvSpPr>
            <a:spLocks noGrp="1"/>
          </p:cNvSpPr>
          <p:nvPr>
            <p:ph type="dt" sz="half" idx="10"/>
          </p:nvPr>
        </p:nvSpPr>
        <p:spPr/>
        <p:txBody>
          <a:bodyPr/>
          <a:lstStyle/>
          <a:p>
            <a:fld id="{226954A9-FA9B-463F-9CBE-FA9AEAB9F3CC}" type="datetime1">
              <a:rPr lang="en-US" smtClean="0"/>
              <a:t>12/24/2023</a:t>
            </a:fld>
            <a:endParaRPr lang="en-US"/>
          </a:p>
        </p:txBody>
      </p:sp>
      <p:sp>
        <p:nvSpPr>
          <p:cNvPr id="6" name="Footer Placeholder 5">
            <a:extLst>
              <a:ext uri="{FF2B5EF4-FFF2-40B4-BE49-F238E27FC236}">
                <a16:creationId xmlns:a16="http://schemas.microsoft.com/office/drawing/2014/main" id="{5A75F484-19ED-405F-A0C4-D927267E19DD}"/>
              </a:ext>
            </a:extLst>
          </p:cNvPr>
          <p:cNvSpPr>
            <a:spLocks noGrp="1"/>
          </p:cNvSpPr>
          <p:nvPr>
            <p:ph type="ftr" sz="quarter" idx="11"/>
          </p:nvPr>
        </p:nvSpPr>
        <p:spPr/>
        <p:txBody>
          <a:bodyPr/>
          <a:lstStyle/>
          <a:p>
            <a:r>
              <a:rPr lang="en-IN"/>
              <a:t>STUDYBIO.IN</a:t>
            </a:r>
          </a:p>
        </p:txBody>
      </p:sp>
      <p:sp>
        <p:nvSpPr>
          <p:cNvPr id="7" name="Slide Number Placeholder 6">
            <a:extLst>
              <a:ext uri="{FF2B5EF4-FFF2-40B4-BE49-F238E27FC236}">
                <a16:creationId xmlns:a16="http://schemas.microsoft.com/office/drawing/2014/main" id="{1E9D6DE2-F057-42F2-8A7F-D1863B883245}"/>
              </a:ext>
            </a:extLst>
          </p:cNvPr>
          <p:cNvSpPr>
            <a:spLocks noGrp="1"/>
          </p:cNvSpPr>
          <p:nvPr>
            <p:ph type="sldNum" sz="quarter" idx="12"/>
          </p:nvPr>
        </p:nvSpPr>
        <p:spPr/>
        <p:txBody>
          <a:bodyPr/>
          <a:lstStyle/>
          <a:p>
            <a:fld id="{BD266BE7-899D-4075-917F-DBDE33B6B692}" type="slidenum">
              <a:rPr lang="en-IN" smtClean="0"/>
              <a:t>20</a:t>
            </a:fld>
            <a:endParaRPr lang="en-IN"/>
          </a:p>
        </p:txBody>
      </p:sp>
    </p:spTree>
    <p:extLst>
      <p:ext uri="{BB962C8B-B14F-4D97-AF65-F5344CB8AC3E}">
        <p14:creationId xmlns:p14="http://schemas.microsoft.com/office/powerpoint/2010/main" val="956677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ducational subjects 16x9">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27.potx" id="{6B18C398-4F76-4BDC-B8A4-D02A96E0AA82}" vid="{FBF1AC64-E511-41D2-AA23-0E693E79CD77}"/>
    </a:ext>
  </a:extLst>
</a:theme>
</file>

<file path=ppt/theme/theme2.xml><?xml version="1.0" encoding="utf-8"?>
<a:theme xmlns:a="http://schemas.openxmlformats.org/drawingml/2006/main" name="Office Them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Educational subjects presentation, chalkboard illustrations design (widescreen)</Template>
  <TotalTime>1268</TotalTime>
  <Words>1108</Words>
  <Application>Microsoft Office PowerPoint</Application>
  <PresentationFormat>Widescreen</PresentationFormat>
  <Paragraphs>149</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Calibri</vt:lpstr>
      <vt:lpstr>Times New Roman</vt:lpstr>
      <vt:lpstr>Wingdings</vt:lpstr>
      <vt:lpstr>Educational subjects 16x9</vt:lpstr>
      <vt:lpstr>SEXUAL REPRODUCTION IN FLOWERING PLANTS</vt:lpstr>
      <vt:lpstr>PowerPoint Presentation</vt:lpstr>
      <vt:lpstr>POLLINATION</vt:lpstr>
      <vt:lpstr>SELF &amp; CROSS POLLINATION</vt:lpstr>
      <vt:lpstr>TYPES OF POLLINATION ON THE BASIS POLLINATION</vt:lpstr>
      <vt:lpstr>TYPES OF POLLINATION ON THE BASIS POLLINATION</vt:lpstr>
      <vt:lpstr>Agents for pollination</vt:lpstr>
      <vt:lpstr>Agents for pollination</vt:lpstr>
      <vt:lpstr>Agents for pollination</vt:lpstr>
      <vt:lpstr>Agents for pollination</vt:lpstr>
      <vt:lpstr>Agents for pollination</vt:lpstr>
      <vt:lpstr>Agents for pollination</vt:lpstr>
      <vt:lpstr>Significance of pollination</vt:lpstr>
      <vt:lpstr>Devices favouring Self-Pollination</vt:lpstr>
      <vt:lpstr>Devices favouring Cross-Pollination</vt:lpstr>
      <vt:lpstr>Devices favouring Cross-Pollination</vt:lpstr>
      <vt:lpstr>Devices favouring Cross-Pollination</vt:lpstr>
      <vt:lpstr>Pollen-Pistil Interaction</vt:lpstr>
      <vt:lpstr>Germination of pollen grains and development of male gametophyte:</vt:lpstr>
      <vt:lpstr>Germination of pollen grains and development of male gametophyte: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sammar delhi</dc:creator>
  <cp:lastModifiedBy>samar4edu@gmail.com</cp:lastModifiedBy>
  <cp:revision>27</cp:revision>
  <dcterms:created xsi:type="dcterms:W3CDTF">2021-06-19T11:01:37Z</dcterms:created>
  <dcterms:modified xsi:type="dcterms:W3CDTF">2023-12-24T06:06:33Z</dcterms:modified>
</cp:coreProperties>
</file>