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97" r:id="rId2"/>
    <p:sldId id="258" r:id="rId3"/>
    <p:sldId id="268" r:id="rId4"/>
    <p:sldId id="293" r:id="rId5"/>
    <p:sldId id="269" r:id="rId6"/>
    <p:sldId id="270" r:id="rId7"/>
    <p:sldId id="294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95" r:id="rId16"/>
    <p:sldId id="278" r:id="rId17"/>
    <p:sldId id="299" r:id="rId18"/>
    <p:sldId id="300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303" r:id="rId30"/>
    <p:sldId id="306" r:id="rId31"/>
    <p:sldId id="289" r:id="rId32"/>
    <p:sldId id="290" r:id="rId33"/>
    <p:sldId id="304" r:id="rId34"/>
    <p:sldId id="291" r:id="rId35"/>
    <p:sldId id="301" r:id="rId36"/>
    <p:sldId id="305" r:id="rId37"/>
    <p:sldId id="292" r:id="rId38"/>
    <p:sldId id="302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64" autoAdjust="0"/>
    <p:restoredTop sz="94660"/>
  </p:normalViewPr>
  <p:slideViewPr>
    <p:cSldViewPr>
      <p:cViewPr varScale="1">
        <p:scale>
          <a:sx n="62" d="100"/>
          <a:sy n="62" d="100"/>
        </p:scale>
        <p:origin x="588" y="5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68AE0B-D900-406C-AA0E-FED4BD1F7615}" type="datetimeFigureOut">
              <a:rPr lang="en-IN" smtClean="0"/>
              <a:t>20-06-2023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3E695-2CFB-4BD8-8DA4-82C7E8CB6B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6980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E715FB-478E-455A-8253-DFE96EF54E77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9598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  <a:solidFill>
            <a:srgbClr val="0A0A0A"/>
          </a:solidFill>
        </p:spPr>
        <p:txBody>
          <a:bodyPr>
            <a:noAutofit/>
          </a:bodyPr>
          <a:lstStyle/>
          <a:p>
            <a:endParaRPr lang="en-US" sz="349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49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49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– 12</a:t>
            </a:r>
          </a:p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 – BIOLOGY</a:t>
            </a:r>
          </a:p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CHAPTER – 8</a:t>
            </a:r>
          </a:p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CONCEPT – HUMAN HEALTH &amp; DISEASE</a:t>
            </a:r>
          </a:p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PPT – 1</a:t>
            </a:r>
          </a:p>
        </p:txBody>
      </p:sp>
    </p:spTree>
    <p:extLst>
      <p:ext uri="{BB962C8B-B14F-4D97-AF65-F5344CB8AC3E}">
        <p14:creationId xmlns:p14="http://schemas.microsoft.com/office/powerpoint/2010/main" val="153084750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304801"/>
            <a:ext cx="7772400" cy="1470025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HEALTH  AND  DISEASES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981200"/>
            <a:ext cx="11125200" cy="4114800"/>
          </a:xfrm>
        </p:spPr>
        <p:txBody>
          <a:bodyPr>
            <a:noAutofit/>
          </a:bodyPr>
          <a:lstStyle/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Health </a:t>
            </a:r>
          </a:p>
          <a:p>
            <a:pPr algn="l"/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According To WHO, health is defined as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 Health is a state of complete physical, mental and social well-being and not merely an absence of disease or physical fitness.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Health is a state of body when all the organs and systems are functionally properly and a perfect balance is maintained b/w the environment and body.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Diseases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Any conditions which interferes with the normal functioning of the body and impairs the body is called disease.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0"/>
            <a:ext cx="11201400" cy="4114800"/>
          </a:xfrm>
        </p:spPr>
        <p:txBody>
          <a:bodyPr>
            <a:noAutofit/>
          </a:bodyPr>
          <a:lstStyle/>
          <a:p>
            <a:pPr algn="l"/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Types of diseases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 the basis of their period of their occurrence.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Congenital disease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These are inborn diseases which are present from birth and generally inherited.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Example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Disease caused by gene mutation (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colour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blindness) and chromosomal mutation (Down Syndrome).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Acquired diseases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These occur only after birth and are non- inherited.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 the basis of their communication, acquired diseases are of 2 types: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Communicable/ infectious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Non- communicate/ Non- infections</a:t>
            </a:r>
          </a:p>
          <a:p>
            <a:pPr algn="l"/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0"/>
            <a:ext cx="11201400" cy="4114800"/>
          </a:xfrm>
        </p:spPr>
        <p:txBody>
          <a:bodyPr>
            <a:noAutofit/>
          </a:bodyPr>
          <a:lstStyle/>
          <a:p>
            <a:pPr algn="l"/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Communicable:</a:t>
            </a:r>
            <a:endParaRPr lang="en-US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These can be transmitted from an infected person to the healthy person by means of air, water, food and physical contact or vectors.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Depending upon the causative agent, communicable disease are of following types: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Bacterial Diseases: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(Typhoid Pneumonia, Tuberculosis etc.)</a:t>
            </a: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Viral Diseases: (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Dengue, Polio, influenza, AIDs, measles etc.)</a:t>
            </a: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Protozoan Diseases: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(Malaria,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amoebiasis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Kala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azar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sleeping sickness etc).</a:t>
            </a:r>
          </a:p>
          <a:p>
            <a:pPr algn="l"/>
            <a:r>
              <a:rPr lang="en-US" sz="2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Helminths</a:t>
            </a: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Diseases: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Ascariasis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Elephantiasis,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Prichinosis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etc.)</a:t>
            </a: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Fungal Diseases: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(Ringworm, athlete’s foot)</a:t>
            </a:r>
          </a:p>
          <a:p>
            <a:pPr algn="l"/>
            <a:r>
              <a:rPr lang="en-US" sz="2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Rickettsial</a:t>
            </a: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Diseases: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(Typhus fever, Trench fever etc.)</a:t>
            </a:r>
          </a:p>
          <a:p>
            <a:pPr algn="l"/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060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0"/>
            <a:ext cx="11353800" cy="4114800"/>
          </a:xfrm>
        </p:spPr>
        <p:txBody>
          <a:bodyPr>
            <a:noAutofit/>
          </a:bodyPr>
          <a:lstStyle/>
          <a:p>
            <a:pPr algn="l"/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 the basis of  their mode of transmission, communicable diseases are of two types: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Contagious diseases: (Direct contact)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These communicable diseases can spread from infected people to healthy people by actual contact b/w them.eg. STDs, smallpox, chicken pox etc.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Non-contagious diseases: (Indirect contact)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These communicable diseases can spread from healthy people to infected people with food, air or water.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Typhoid, Cholera or by microorganisms enters through host (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Malaria).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Non-communicable Diseases:</a:t>
            </a:r>
            <a:endParaRPr lang="en-US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These do not spread from an infected person to a healthy person. These are of 4 types.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Deficiency disease-  Diabetes mellitus, Kwashiorkor (protein)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Degenerative disease-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Cardiovascular Arthritis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Cancerous diseases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Allergies- Asthma, fever</a:t>
            </a:r>
          </a:p>
          <a:p>
            <a:pPr algn="l"/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609600"/>
            <a:ext cx="11353800" cy="5638800"/>
          </a:xfrm>
        </p:spPr>
        <p:txBody>
          <a:bodyPr>
            <a:noAutofit/>
          </a:bodyPr>
          <a:lstStyle/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Pathogen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These are such microorganisms like bacteria, viruses and fungi which could cause disease in humans.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Means of Spread: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Direct transmission: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direct contact with an infected person (STDs), droplet infection (common cold), contact with soil (tetanus), animal bite (rabies) and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transplacental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transmission (syphilis).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Indirect transmission: 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Vector borne diseases (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Malaria), contaminated food and water (cholera), Air borne  (influenza),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Formite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borne,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uncleaned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hand (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ascariasis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Prevention of diseases ( Prophylaxis):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There are 3 limitations of the treatment approach of infectious diseases.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Body functions may never recover completely.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Patient is bed- ridden for some time depending on the severity of disease.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Infected people act as the source of spread of disease to even healthy person.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So, it is right to say that "Prevention is better than cure".</a:t>
            </a: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609600"/>
            <a:ext cx="11353800" cy="6248400"/>
          </a:xfrm>
        </p:spPr>
        <p:txBody>
          <a:bodyPr>
            <a:noAutofit/>
          </a:bodyPr>
          <a:lstStyle/>
          <a:p>
            <a:pPr algn="l"/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There are 2 ways of Prophylactic measures: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General prophylactic measure: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Avoid overcrowding and providing hygienic living conditions.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Providing safe drinking water.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Proper sanitation of human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foetus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25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"/>
            <a:ext cx="11582400" cy="4114800"/>
          </a:xfrm>
        </p:spPr>
        <p:txBody>
          <a:bodyPr>
            <a:noAutofit/>
          </a:bodyPr>
          <a:lstStyle/>
          <a:p>
            <a:pPr algn="l"/>
            <a:br>
              <a:rPr lang="en-US" sz="22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Some Important Protozoan Disease</a:t>
            </a: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Amoebiasis</a:t>
            </a:r>
            <a:r>
              <a:rPr lang="en-US" sz="22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(Amoeboid dysentery)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Causative agent: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Entamoeba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histolytica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(protozoa)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Epidemiology: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Direct and oral and sometimes by vectors (house- flies).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Symptoms: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Ulceration, acute diarrhea, abdominal pain, stools with excess mucus and blood clot.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Prevention/control: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Antibiotics like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paramycin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erythromycin.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Aureomycin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and most effective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metronidazole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Site of effect: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Pathogen secretes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cytolysin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enzymes which damage intestinal mucosa.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Malaria: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Causative agent: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Plasmodium- P.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vivax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P.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malariae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P-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falciparum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(malignant malaria).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Epidemiology: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Oral contact and by vector like female anopheles mosquito.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Symptoms: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Fever, weakness, headache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Prevention/control: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Durg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quinine (extracted from bark of Cinchona plant).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1"/>
            <a:ext cx="11201400" cy="1470025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LIFE CYCLE OF PLASMODIUM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981200"/>
            <a:ext cx="11201400" cy="4114800"/>
          </a:xfrm>
        </p:spPr>
        <p:txBody>
          <a:bodyPr>
            <a:noAutofit/>
          </a:bodyPr>
          <a:lstStyle/>
          <a:p>
            <a:pPr algn="l"/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Life Cycle of Plasmodium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is Digenetic (2 hosts):</a:t>
            </a:r>
            <a:b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Man (secondary)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Anopheles (primary)</a:t>
            </a:r>
          </a:p>
          <a:p>
            <a:pPr algn="l"/>
            <a:b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Life cycle of plasmodium is </a:t>
            </a:r>
            <a:r>
              <a:rPr lang="en-US" sz="20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Triphasic</a:t>
            </a:r>
            <a:r>
              <a:rPr lang="en-US" sz="2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b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Schizogony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Gamogony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Sporogony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E:\Stages-in-the-life-cycle-of-Plasmodiu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0"/>
            <a:ext cx="65532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81000"/>
            <a:ext cx="11430000" cy="4114800"/>
          </a:xfrm>
        </p:spPr>
        <p:txBody>
          <a:bodyPr>
            <a:noAutofit/>
          </a:bodyPr>
          <a:lstStyle/>
          <a:p>
            <a:pPr algn="l"/>
            <a:r>
              <a:rPr lang="en-US" sz="22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Some Important </a:t>
            </a:r>
            <a:r>
              <a:rPr lang="en-US" sz="2200" b="1" i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Helminth</a:t>
            </a:r>
            <a:r>
              <a:rPr lang="en-US" sz="22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Diseases</a:t>
            </a:r>
          </a:p>
          <a:p>
            <a:pPr algn="l"/>
            <a:r>
              <a:rPr lang="en-US" sz="22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Ascariasis</a:t>
            </a:r>
            <a:r>
              <a:rPr lang="en-US" sz="22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Caused by: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Helminthes;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Ascaris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lumbricoides</a:t>
            </a: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Symptoms: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internal bleeding, blockage of intestinal passage,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anaemia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muscular pain.</a:t>
            </a: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Epidemiology: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contaminated vegetables, fruits, soil etc.</a:t>
            </a: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Control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(prophylaxis):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Mixture of oil of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chenopodium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tetrachloroethylene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Filariasis</a:t>
            </a:r>
            <a:r>
              <a:rPr lang="en-US" sz="22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(Elephantiasis)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Caused by: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Wuchereria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bancrofti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Wuchereria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malayi</a:t>
            </a: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Symptoms: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Normally caused inflammation of organs, affects the lymph vessels of lower limbs, genital organs are also affected resulting in gross deformities.</a:t>
            </a: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Epidemiology: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female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culex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mosquito is the vector.</a:t>
            </a: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Control: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Anti-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helminth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drugs like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Hetrazin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Diethylcarbamazine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1"/>
            <a:ext cx="7772400" cy="1470025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IMMUNITY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5300" y="1470026"/>
            <a:ext cx="11506200" cy="4114800"/>
          </a:xfrm>
        </p:spPr>
        <p:txBody>
          <a:bodyPr>
            <a:noAutofit/>
          </a:bodyPr>
          <a:lstStyle/>
          <a:p>
            <a:pPr algn="l"/>
            <a:r>
              <a:rPr lang="en-US" sz="22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Immunity or disease resistance is the ability of an organism to resist the development of a disease.</a:t>
            </a: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study of immunity is called immunology; while the infected person with no disease is known as immune.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Immune system forms the third line of defense.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Any foreign substance which when enters the body, is capable of stimulating an immune response is called an antigen.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protective chemicals produced by the body in response to antigens are known as antibodies.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Antibodies are a class of bodies called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immunoglobulins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Immunity is of two types:</a:t>
            </a:r>
            <a:b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(a) Innate immunity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(b) Acquired immunity</a:t>
            </a:r>
          </a:p>
          <a:p>
            <a:pPr algn="l"/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1981200"/>
            <a:ext cx="7543800" cy="4114800"/>
          </a:xfrm>
        </p:spPr>
        <p:txBody>
          <a:bodyPr>
            <a:noAutofit/>
          </a:bodyPr>
          <a:lstStyle/>
          <a:p>
            <a:pPr algn="l"/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 descr="E:\innate-acquired-immunit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366346"/>
            <a:ext cx="8233756" cy="58058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04800"/>
            <a:ext cx="11277600" cy="4114800"/>
          </a:xfrm>
        </p:spPr>
        <p:txBody>
          <a:bodyPr>
            <a:noAutofit/>
          </a:bodyPr>
          <a:lstStyle/>
          <a:p>
            <a:pPr algn="l"/>
            <a:r>
              <a:rPr lang="en-US" sz="22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Innate Immunity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is a non-specific type of defense that is present at the time of birth.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is accomplished by providing different types of barriers to the entry of the foreign antigens into our body.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consists of following barriers: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Physical barriers: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They include skin and mucus coated epithelium of the respiratory tract, gastro- intestinal and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urino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-genital tract where the mucus helps in trapping microbes entering our body.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Physiological barrier: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They include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Acidity of stomach</a:t>
            </a:r>
          </a:p>
          <a:p>
            <a:pPr algn="l"/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Lysozyme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in saliva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Tear from eyes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All prevent microbial growth.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04800"/>
            <a:ext cx="11277600" cy="4114800"/>
          </a:xfrm>
        </p:spPr>
        <p:txBody>
          <a:bodyPr>
            <a:noAutofit/>
          </a:bodyPr>
          <a:lstStyle/>
          <a:p>
            <a:pPr algn="l"/>
            <a:r>
              <a:rPr lang="en-US" sz="22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Innate Immunity</a:t>
            </a: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Cellular barrier: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They include the following specialized cells, which phagocytose and destroy the microbes.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Natural killer lymphocytes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Neutrophils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Monocytes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Macrophages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Cytokine barrier: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Interferons produced by viral infected cells protect the non- infected cells from viral infections.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223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14400"/>
            <a:ext cx="11201400" cy="4114800"/>
          </a:xfrm>
        </p:spPr>
        <p:txBody>
          <a:bodyPr>
            <a:noAutofit/>
          </a:bodyPr>
          <a:lstStyle/>
          <a:p>
            <a:pPr algn="l"/>
            <a:r>
              <a:rPr lang="en-US" sz="22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Acquired immunity (Adaptive Immunity)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Acquired immunity refers to the immunity, a person acquires after birth; either by contacting the disease or by vaccination.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is pathogen specific and is present only in vertebrates. It has the following characters: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Specificity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has the ability to distinguish many different foreign molecules.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Memory: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When the immune system encounters a pathogen for the first time, it develops an immune response by which a pathogen is eliminated (primary response). It also retains some memory cells which evoke a heightened immune response in further encounters (secondary response).</a:t>
            </a: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ntibody Structure Flashcards | Memorang">
            <a:extLst>
              <a:ext uri="{FF2B5EF4-FFF2-40B4-BE49-F238E27FC236}">
                <a16:creationId xmlns:a16="http://schemas.microsoft.com/office/drawing/2014/main" id="{F09B43B7-BD14-4449-93C3-55445A3CC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25" y="0"/>
            <a:ext cx="10291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378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antibody - Antibody structure and classes | Britannica">
            <a:extLst>
              <a:ext uri="{FF2B5EF4-FFF2-40B4-BE49-F238E27FC236}">
                <a16:creationId xmlns:a16="http://schemas.microsoft.com/office/drawing/2014/main" id="{11004C27-0E38-484E-A649-E45519E553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46"/>
          <a:stretch/>
        </p:blipFill>
        <p:spPr bwMode="auto">
          <a:xfrm>
            <a:off x="0" y="376239"/>
            <a:ext cx="12192000" cy="579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352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1981200"/>
            <a:ext cx="7543800" cy="4114800"/>
          </a:xfrm>
        </p:spPr>
        <p:txBody>
          <a:bodyPr>
            <a:noAutofit/>
          </a:bodyPr>
          <a:lstStyle/>
          <a:p>
            <a:pPr algn="l"/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4" name="Picture 2" descr="E:\active-passive-immunit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533400"/>
            <a:ext cx="10591800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685800"/>
            <a:ext cx="11125200" cy="4114800"/>
          </a:xfrm>
        </p:spPr>
        <p:txBody>
          <a:bodyPr>
            <a:noAutofit/>
          </a:bodyPr>
          <a:lstStyle/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Vaccination and Immunization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principle of vaccination and immunization is based on the property called memory of the immune system.</a:t>
            </a:r>
          </a:p>
          <a:p>
            <a:pPr algn="l"/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vaccines generate antibodies that neutralize the toxin/pathogen and also produce memory B-cell and T-cell which recognize the pathogen in subsequent encounters and produce antibodies. This type of immunization is called active immunization.</a:t>
            </a:r>
          </a:p>
          <a:p>
            <a:pPr algn="l"/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If a quick immune is needed as in tetanus infection, preformed antibodies or antitoxin injected into the patient. This type of immunization is called passive immunization .</a:t>
            </a:r>
          </a:p>
          <a:p>
            <a:pPr algn="l"/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Recombinant DNA technology has allowed the production of antigenic polypeptides of pathogens in other microbes like yeast and bacteria.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Hepatitis-B vaccine is produced using yeast cells.</a:t>
            </a:r>
          </a:p>
          <a:p>
            <a:pPr algn="l"/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304801"/>
            <a:ext cx="7772400" cy="1470025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ALLERGY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1447800"/>
            <a:ext cx="11506200" cy="4114800"/>
          </a:xfrm>
        </p:spPr>
        <p:txBody>
          <a:bodyPr>
            <a:noAutofit/>
          </a:bodyPr>
          <a:lstStyle/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Allergy:(Hypersensitivity):</a:t>
            </a:r>
          </a:p>
          <a:p>
            <a:pPr algn="l"/>
            <a:r>
              <a:rPr lang="en-US" sz="22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Allergy can be defined as the hyper- sensitive reaction of the immune system of a person to some foreign substances called allergen which either comes in contact with or enters the body.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antibodies produced in response to allergens are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IgE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type.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common symptoms of allergy: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Rashes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Sneezing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Watery eyes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Running nose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Difficulty in breathing.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These symptoms are produced due to release of histamine and serotonin from the </a:t>
            </a: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mast cells.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Drugs like anti- histamine, adrenaline and steroids quickly reduce the symptoms of allergy.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28600"/>
            <a:ext cx="11125200" cy="5867400"/>
          </a:xfrm>
        </p:spPr>
        <p:txBody>
          <a:bodyPr>
            <a:noAutofit/>
          </a:bodyPr>
          <a:lstStyle/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Auto- Immunity:</a:t>
            </a:r>
          </a:p>
          <a:p>
            <a:pPr algn="l"/>
            <a:r>
              <a:rPr lang="en-US" sz="22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auto- immune disorders are those disorders caused by the bodies of the immune system when it goes off the track and starts destroying “self- cells and molecules”.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Hashimoto’s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thyroiditis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insulin-dependent diabetes, Rheumatoid arthritis etc.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Immune System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main function of the immune system is to recognize the foreign molecules, respond to them and keep a memory of them.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also play a role 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Organ transplantation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Allergic reactions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Auto- immune diseases</a:t>
            </a: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Immune system consists of following:</a:t>
            </a:r>
            <a:b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Lymphoid organs, Bone Marrow, Thymus, Spleen, Lymph nodes, Mucosa associated lymphoid tissue (MALT)</a:t>
            </a:r>
          </a:p>
          <a:p>
            <a:pPr algn="l"/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1"/>
            <a:ext cx="7772400" cy="1470025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AIDS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371600"/>
            <a:ext cx="11506200" cy="4114800"/>
          </a:xfrm>
        </p:spPr>
        <p:txBody>
          <a:bodyPr>
            <a:noAutofit/>
          </a:bodyPr>
          <a:lstStyle/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AIDS (Acquired Immunodeficiency Syndrome)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was first reported in 1981.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is caused by human Immunodeficiency Virus. (HIV) which is a retrovirus (single stranded RNA)</a:t>
            </a:r>
          </a:p>
          <a:p>
            <a:pPr algn="l"/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Transmission of HIV occurs in one of the following ways: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By sexual contact with an infected person.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Transfusion of contaminated needles.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From infected mother to child through placenta.</a:t>
            </a: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following individual are at high risk of giving disease: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Those who have multiple sexual partners.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Drug addicts taking drugs intravenously.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Individual who requires repeated blood transfusion.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Children born to an infected mother.</a:t>
            </a:r>
          </a:p>
          <a:p>
            <a:pPr algn="l"/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304801"/>
            <a:ext cx="7772400" cy="1470025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LIFE CYCLE OF HIV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76400"/>
            <a:ext cx="11353800" cy="4114800"/>
          </a:xfrm>
        </p:spPr>
        <p:txBody>
          <a:bodyPr>
            <a:noAutofit/>
          </a:bodyPr>
          <a:lstStyle/>
          <a:p>
            <a:pPr algn="just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virus after getting into the body of a person enters the macrophages.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RNA replicates and DNA is formed by reverse transcriptase. (reverse transcription)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viral DNA gets incorporated into the host cell DNA to form </a:t>
            </a: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prophage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and replicates along with host DNA and direct the infected cell to produce virus particles.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macrophages continue to produce virus particles. Finally the infected host cell is lysed and many HIV viruses are released which infect helper- T cells, replicates and form progeny virus. So, the process is repeated which caused a progressive decrease in the number of helper T- cells. Now the person becomes easily infected by bacteria like mycobacterium, viruses and even parasites like Toxoplasma.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person is unable to protect himself/ herself against any infection.</a:t>
            </a: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8" name="Picture 2" descr="E:\retroviru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0"/>
            <a:ext cx="6400800" cy="66410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838200"/>
            <a:ext cx="11430000" cy="4114800"/>
          </a:xfrm>
        </p:spPr>
        <p:txBody>
          <a:bodyPr>
            <a:no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2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Diagnosis:</a:t>
            </a:r>
            <a:br>
              <a:rPr lang="en-US" sz="2200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AIDS can be diagnosed by ELISA (Enzyme Linked Immunosorbent Assay) and Western blot test.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200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Prevention: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National AIDs  control organizations (NACO) and NGOs are trying their best to educate people about AIDs.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WHO has started a number of programs to prevent spreading of HIV infection. Some such steps include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Ensuring use of disposable needles and syringes.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Checking blood for HIV.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Controlling Drug Abuse.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Promoting regular checkup for HIV in susceptible populations.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Avoiding prostitution, multi- partner sex and homosexuality etc.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304801"/>
            <a:ext cx="7772400" cy="1470025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CANCER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11430000" cy="4572000"/>
          </a:xfrm>
        </p:spPr>
        <p:txBody>
          <a:bodyPr>
            <a:noAutofit/>
          </a:bodyPr>
          <a:lstStyle/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CANCER</a:t>
            </a:r>
          </a:p>
          <a:p>
            <a:pPr algn="l"/>
            <a:r>
              <a:rPr lang="en-US" sz="22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Cancer is characterized by uncontrolled growth and division of certain body tissues, so forming a tumor.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Transformation of normal cells into cancerous cells is induced by carcinogen</a:t>
            </a: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cancer cells differ from the normal cells in the following ways: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There is a breakdown of regulatory mechanisms which control normal cell growth, division and differentiation.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Cancer cells do not show contact inhibition and show uncontrolled growth.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Cancer cells show metastasis.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They detach from the tumor and move to distant sites through body fluid and develop secondary tumor</a:t>
            </a:r>
          </a:p>
          <a:p>
            <a:pPr algn="l"/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371600"/>
            <a:ext cx="10972800" cy="4114800"/>
          </a:xfrm>
        </p:spPr>
        <p:txBody>
          <a:bodyPr>
            <a:noAutofit/>
          </a:bodyPr>
          <a:lstStyle/>
          <a:p>
            <a:pPr algn="l"/>
            <a:r>
              <a:rPr lang="en-US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Types of tumor: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Benign Tumor:</a:t>
            </a:r>
            <a:b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They remain confined to their original location and do not spread to other parts, they cause little damage.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Malignant Tumor:</a:t>
            </a:r>
            <a:b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They are masses of neoplastic/ proliferating cells, which grow rapidly, invade and damage the surrounding normal tissue/ cells. These cells complete with the normal cells for vital nutrients and disrupt normal metabolism. These cells show the property of metastasis.</a:t>
            </a:r>
          </a:p>
          <a:p>
            <a:pPr algn="l"/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685800"/>
            <a:ext cx="4724400" cy="4114800"/>
          </a:xfrm>
        </p:spPr>
        <p:txBody>
          <a:bodyPr>
            <a:noAutofit/>
          </a:bodyPr>
          <a:lstStyle/>
          <a:p>
            <a:pPr algn="l"/>
            <a:r>
              <a:rPr lang="en-US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Diagnosis of Cancer: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Cancer can be detected by: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Biopsy and Histopathological studies of tissue.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Blood and Bone Marrow test for increased cell count as in leukemia (blood Cancer)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Use of techniques like radiography, Magnetic resonance imaging (MRI) and computed Tomography (CT) for cancer of internal organs.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Use of antibodies against Cancer- specific antigens.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Applying  principle of molecular biology to detect genes in individuals with inherited susceptibility to certain cancer.</a:t>
            </a:r>
          </a:p>
          <a:p>
            <a:pPr algn="l"/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6" name="Picture 2" descr="How Bone Cancer Is Diagnosed">
            <a:extLst>
              <a:ext uri="{FF2B5EF4-FFF2-40B4-BE49-F238E27FC236}">
                <a16:creationId xmlns:a16="http://schemas.microsoft.com/office/drawing/2014/main" id="{38839370-CCF4-44BE-8F56-B440CF9A7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4632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ancer Treatments - EBIS Medical">
            <a:extLst>
              <a:ext uri="{FF2B5EF4-FFF2-40B4-BE49-F238E27FC236}">
                <a16:creationId xmlns:a16="http://schemas.microsoft.com/office/drawing/2014/main" id="{ECB50DD6-04EF-4171-930A-973B460DD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5097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685800"/>
            <a:ext cx="11277600" cy="4114800"/>
          </a:xfrm>
        </p:spPr>
        <p:txBody>
          <a:bodyPr>
            <a:noAutofit/>
          </a:bodyPr>
          <a:lstStyle/>
          <a:p>
            <a:pPr algn="l"/>
            <a:r>
              <a:rPr lang="en-US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Treatment of Cancer</a:t>
            </a:r>
            <a:r>
              <a:rPr lang="en-US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following  one or more methods in combination can help to treat cancer: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Surgery: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tumor cells are surgically removed to reduce the load of cancerous cells.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Radiotherapy: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tumor cells are irradiated wholly but taking care of normal surrounding cells.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Chemotherapy: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Certain drugs are used to kill the cancerous cells, but the majority of drugs have side-effects such as hair-loss, anemia etc.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Immunotherapy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involves the use of biological response modifiers like </a:t>
            </a: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alpha-interferons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as monoclonal antibodies which activates the immune system and helps in destroying tumors.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1"/>
            <a:ext cx="11430000" cy="1470025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DRUGS AND ALCOHOL  ABUSE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9100" y="1932988"/>
            <a:ext cx="11506200" cy="4114800"/>
          </a:xfrm>
        </p:spPr>
        <p:txBody>
          <a:bodyPr>
            <a:noAutofit/>
          </a:bodyPr>
          <a:lstStyle/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Drug Abuse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drugs that are commonly abused include opioids, cannabinoids, cola-alkaloids, barbiturates, amphetamines, benzodiazepines and Lysergic acid diethylamide (LSD).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Drugs and Alcohol Facts | Elite Care Emergency Center | Houston, TX">
            <a:extLst>
              <a:ext uri="{FF2B5EF4-FFF2-40B4-BE49-F238E27FC236}">
                <a16:creationId xmlns:a16="http://schemas.microsoft.com/office/drawing/2014/main" id="{D5B65B99-A158-4A00-9E47-49C0393E8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3200400"/>
            <a:ext cx="7353300" cy="310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685800"/>
            <a:ext cx="11506200" cy="4114800"/>
          </a:xfrm>
        </p:spPr>
        <p:txBody>
          <a:bodyPr>
            <a:noAutofit/>
          </a:bodyPr>
          <a:lstStyle/>
          <a:p>
            <a:pPr algn="l"/>
            <a:r>
              <a:rPr lang="en-US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Kinds of drugs:</a:t>
            </a:r>
          </a:p>
          <a:p>
            <a:pPr algn="l"/>
            <a:b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1.Opioids: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These act as depressants and analgesics so are commonly called pain-killers.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These bind to their specific opioid receptor present in the CNS and gastro-intestinal tract.</a:t>
            </a:r>
          </a:p>
          <a:p>
            <a:pPr algn="l"/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eg.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Morphine and heroin (derivatives of opium).</a:t>
            </a: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Morphine: It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is obtained from the latex of poppy plant (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Papaver </a:t>
            </a:r>
            <a:r>
              <a:rPr lang="en-US" sz="22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somniferum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is used to reduce pain after surgery.</a:t>
            </a: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Heroin (smack): Also called brown sugar It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is chemically called Diacetylmorphine. It is a bitter, white, odorless, crystalline compound obtained by acetylation of morphine.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is generally taken by smoking and injection.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is depressant and slows down the body functions.</a:t>
            </a:r>
          </a:p>
          <a:p>
            <a:pPr algn="l"/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Opioids - OECD">
            <a:extLst>
              <a:ext uri="{FF2B5EF4-FFF2-40B4-BE49-F238E27FC236}">
                <a16:creationId xmlns:a16="http://schemas.microsoft.com/office/drawing/2014/main" id="{D4ACC06C-C792-4FB2-A6AD-143396A0ED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3" t="6518"/>
          <a:stretch/>
        </p:blipFill>
        <p:spPr bwMode="auto">
          <a:xfrm>
            <a:off x="9639300" y="160338"/>
            <a:ext cx="2209800" cy="167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portant Questions for CBSE Class 12 Biology Adolescence and Drug/Alcohol  Abuse">
            <a:extLst>
              <a:ext uri="{FF2B5EF4-FFF2-40B4-BE49-F238E27FC236}">
                <a16:creationId xmlns:a16="http://schemas.microsoft.com/office/drawing/2014/main" id="{B79EA74C-6AF6-4537-B200-1B882C6CD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572000"/>
            <a:ext cx="3006047" cy="188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7190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990600"/>
            <a:ext cx="11430000" cy="4114800"/>
          </a:xfrm>
        </p:spPr>
        <p:txBody>
          <a:bodyPr>
            <a:noAutofit/>
          </a:bodyPr>
          <a:lstStyle/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Cannabinoids:</a:t>
            </a:r>
          </a:p>
          <a:p>
            <a:pPr marL="457200" indent="-457200" algn="l">
              <a:buFont typeface="+mj-lt"/>
              <a:buAutoNum type="alphaLcPeriod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These dilate the pupil, increasing urination and high sugar level.</a:t>
            </a:r>
          </a:p>
          <a:p>
            <a:pPr marL="457200" indent="-457200" algn="l">
              <a:buFont typeface="+mj-lt"/>
              <a:buAutoNum type="alphaLcPeriod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These interact with cannabinoid receptors present in the brain.</a:t>
            </a:r>
          </a:p>
          <a:p>
            <a:pPr marL="457200" indent="-457200" algn="l">
              <a:buFont typeface="+mj-lt"/>
              <a:buAutoNum type="alphaLcPeriod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Natural cannabinoids are obtained from inflorescence of 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Cannabis sativa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l">
              <a:buFont typeface="+mj-lt"/>
              <a:buAutoNum type="alphaLcPeriod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There are 2 species of hemp plants where dried leaves and flower yield drugs</a:t>
            </a:r>
          </a:p>
          <a:p>
            <a:pPr algn="l"/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Coca- alkaloids/ cocaine:</a:t>
            </a:r>
          </a:p>
          <a:p>
            <a:pPr marL="457200" indent="-457200" algn="l">
              <a:buFont typeface="+mj-lt"/>
              <a:buAutoNum type="alphaLcPeriod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is obtained from the leaves and young branches of the plant Erythroxylum coca (coca plant).</a:t>
            </a:r>
          </a:p>
          <a:p>
            <a:pPr marL="457200" indent="-457200" algn="l">
              <a:buFont typeface="+mj-lt"/>
              <a:buAutoNum type="alphaLcPeriod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Cocaine interferes with the transport of neurotransmitter dopamine.</a:t>
            </a:r>
          </a:p>
          <a:p>
            <a:pPr marL="457200" indent="-457200" algn="l">
              <a:buFont typeface="+mj-lt"/>
              <a:buAutoNum type="alphaLcPeriod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is usually taken by smoking.</a:t>
            </a:r>
          </a:p>
          <a:p>
            <a:pPr marL="457200" indent="-457200" algn="l">
              <a:buFont typeface="+mj-lt"/>
              <a:buAutoNum type="alphaLcPeriod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has a potential stimulating action on the CNS and produces a sense of Euphoria and increase energy but excessive use causes severe headache, convulsion, hallucinations and death due to cardiovascular or respiratory fail-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ure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4" name="Picture 2" descr="Important Questions for CBSE Class 12 Biology Adolescence and Drug/Alcohol  Abuse">
            <a:extLst>
              <a:ext uri="{FF2B5EF4-FFF2-40B4-BE49-F238E27FC236}">
                <a16:creationId xmlns:a16="http://schemas.microsoft.com/office/drawing/2014/main" id="{96EE5F2B-1445-42E5-A3CC-487D461C15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4" r="13708"/>
          <a:stretch/>
        </p:blipFill>
        <p:spPr bwMode="auto">
          <a:xfrm>
            <a:off x="8153400" y="457200"/>
            <a:ext cx="3429001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990600"/>
            <a:ext cx="11430000" cy="4114800"/>
          </a:xfrm>
        </p:spPr>
        <p:txBody>
          <a:bodyPr>
            <a:noAutofit/>
          </a:bodyPr>
          <a:lstStyle/>
          <a:p>
            <a:pPr algn="l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Caffeine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Obtained from the seed of the coffee plant, </a:t>
            </a:r>
            <a:r>
              <a:rPr lang="en-US" sz="22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Coffea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arabica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leaves of tea- plant (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Camellia </a:t>
            </a:r>
            <a:r>
              <a:rPr lang="en-US" sz="22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sinensis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and seeds of cocoa plant.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is used as cardiac and nervous stimulants.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Amphetamines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These are synthetic drugs and act as a strong stimulant of CNS.</a:t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l"/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0" name="Picture 4" descr="The Extraction of Amphetamine and Related Drugs using Molecularly Imprinted  Polymer SPE">
            <a:extLst>
              <a:ext uri="{FF2B5EF4-FFF2-40B4-BE49-F238E27FC236}">
                <a16:creationId xmlns:a16="http://schemas.microsoft.com/office/drawing/2014/main" id="{76BFD2EF-853C-44A2-981D-85C781499C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 bwMode="auto">
          <a:xfrm>
            <a:off x="3276600" y="3567545"/>
            <a:ext cx="5638800" cy="307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affeine - Wikipedia">
            <a:extLst>
              <a:ext uri="{FF2B5EF4-FFF2-40B4-BE49-F238E27FC236}">
                <a16:creationId xmlns:a16="http://schemas.microsoft.com/office/drawing/2014/main" id="{E6E8B2A3-060D-423A-BADA-071C2C3C1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804" y="1905000"/>
            <a:ext cx="2354792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6235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iology Class 12 NCERT Solutions: Chapter 8 Human Health and Part 5-  FlexiPrep">
            <a:extLst>
              <a:ext uri="{FF2B5EF4-FFF2-40B4-BE49-F238E27FC236}">
                <a16:creationId xmlns:a16="http://schemas.microsoft.com/office/drawing/2014/main" id="{6BF46770-3143-4A79-9BDE-E659D64EA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25" y="0"/>
            <a:ext cx="9148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9718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90600"/>
            <a:ext cx="11277600" cy="4114800"/>
          </a:xfrm>
        </p:spPr>
        <p:txBody>
          <a:bodyPr>
            <a:noAutofit/>
          </a:bodyPr>
          <a:lstStyle/>
          <a:p>
            <a:pPr algn="l"/>
            <a:r>
              <a:rPr lang="en-US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Effects of Drugs/ Alcohol abuse</a:t>
            </a:r>
          </a:p>
          <a:p>
            <a:pPr algn="l"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Reckless behavior, vandalism and violence.</a:t>
            </a:r>
          </a:p>
          <a:p>
            <a:pPr algn="l"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Excess dose can lead to coma and death.</a:t>
            </a:r>
          </a:p>
          <a:p>
            <a:pPr algn="l"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Fluctuation in weight</a:t>
            </a:r>
          </a:p>
          <a:p>
            <a:pPr algn="l"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Aggressive and rebellious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behaviour</a:t>
            </a: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Change in sleeping and eating habits.</a:t>
            </a:r>
          </a:p>
          <a:p>
            <a:pPr algn="l"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If drugs are taken intravenously it can lead to infections like AIDS and hepatitis.</a:t>
            </a:r>
          </a:p>
          <a:p>
            <a:pPr algn="l"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Damage CNS and livers.</a:t>
            </a:r>
          </a:p>
          <a:p>
            <a:pPr algn="l">
              <a:buFont typeface="Wingdings" pitchFamily="2" charset="2"/>
              <a:buChar char="§"/>
            </a:pPr>
            <a:endParaRPr lang="en-US" sz="22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1000"/>
            <a:ext cx="11277600" cy="4114800"/>
          </a:xfrm>
        </p:spPr>
        <p:txBody>
          <a:bodyPr>
            <a:noAutofit/>
          </a:bodyPr>
          <a:lstStyle/>
          <a:p>
            <a:pPr algn="l"/>
            <a:endParaRPr lang="en-US" sz="22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Prevention and Control</a:t>
            </a:r>
          </a:p>
          <a:p>
            <a:pPr algn="l"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Avoid undue peer pressure</a:t>
            </a:r>
          </a:p>
          <a:p>
            <a:pPr algn="l"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Education and counselling to face problems and stresses and to accept failures and disappointments as a part of life.</a:t>
            </a:r>
          </a:p>
          <a:p>
            <a:pPr algn="l"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Seeking help from parents and peers could help to Vent their feeling of anxiety and guilt.</a:t>
            </a:r>
          </a:p>
          <a:p>
            <a:pPr algn="l"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Addicts can be rehabilitated by seeking professional and medical help from the highly qualified psychologist and psychiatrist.</a:t>
            </a:r>
          </a:p>
          <a:p>
            <a:pPr algn="l"/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Xylem versus Phloem | BioNinja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26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</TotalTime>
  <Words>2842</Words>
  <Application>Microsoft Office PowerPoint</Application>
  <PresentationFormat>Widescreen</PresentationFormat>
  <Paragraphs>207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Times New Roman</vt:lpstr>
      <vt:lpstr>Wingdings</vt:lpstr>
      <vt:lpstr>Office Theme</vt:lpstr>
      <vt:lpstr>PowerPoint Presentation</vt:lpstr>
      <vt:lpstr>HEALTH  AND  DISEASES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LIFE CYCLE OF PLASMODIUM </vt:lpstr>
      <vt:lpstr>PowerPoint Presentation</vt:lpstr>
      <vt:lpstr>PowerPoint Presentation</vt:lpstr>
      <vt:lpstr>IMMUNITY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ALLERGY</vt:lpstr>
      <vt:lpstr>PowerPoint Presentation</vt:lpstr>
      <vt:lpstr>AIDS</vt:lpstr>
      <vt:lpstr>LIFE CYCLE OF HIV</vt:lpstr>
      <vt:lpstr>PowerPoint Presentation</vt:lpstr>
      <vt:lpstr>PowerPoint Presentation</vt:lpstr>
      <vt:lpstr>CANCER</vt:lpstr>
      <vt:lpstr>PowerPoint Presentation</vt:lpstr>
      <vt:lpstr>PowerPoint Presentation</vt:lpstr>
      <vt:lpstr>PowerPoint Presentation</vt:lpstr>
      <vt:lpstr>PowerPoint Presentation</vt:lpstr>
      <vt:lpstr>DRUGS AND ALCOHOL  ABUSE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bhupender</dc:creator>
  <cp:lastModifiedBy>sammar delhi</cp:lastModifiedBy>
  <cp:revision>54</cp:revision>
  <dcterms:created xsi:type="dcterms:W3CDTF">2006-08-16T00:00:00Z</dcterms:created>
  <dcterms:modified xsi:type="dcterms:W3CDTF">2023-06-20T12:46:16Z</dcterms:modified>
</cp:coreProperties>
</file>