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73" r:id="rId1"/>
  </p:sldMasterIdLst>
  <p:notesMasterIdLst>
    <p:notesMasterId r:id="rId37"/>
  </p:notesMasterIdLst>
  <p:handoutMasterIdLst>
    <p:handoutMasterId r:id="rId38"/>
  </p:handoutMasterIdLst>
  <p:sldIdLst>
    <p:sldId id="257" r:id="rId2"/>
    <p:sldId id="285" r:id="rId3"/>
    <p:sldId id="281" r:id="rId4"/>
    <p:sldId id="282" r:id="rId5"/>
    <p:sldId id="283" r:id="rId6"/>
    <p:sldId id="284" r:id="rId7"/>
    <p:sldId id="292" r:id="rId8"/>
    <p:sldId id="286" r:id="rId9"/>
    <p:sldId id="287" r:id="rId10"/>
    <p:sldId id="288" r:id="rId11"/>
    <p:sldId id="289" r:id="rId12"/>
    <p:sldId id="290" r:id="rId13"/>
    <p:sldId id="315" r:id="rId14"/>
    <p:sldId id="313" r:id="rId15"/>
    <p:sldId id="314" r:id="rId16"/>
    <p:sldId id="293" r:id="rId17"/>
    <p:sldId id="294" r:id="rId18"/>
    <p:sldId id="291" r:id="rId19"/>
    <p:sldId id="295" r:id="rId20"/>
    <p:sldId id="296" r:id="rId21"/>
    <p:sldId id="301" r:id="rId22"/>
    <p:sldId id="302" r:id="rId23"/>
    <p:sldId id="297" r:id="rId24"/>
    <p:sldId id="298" r:id="rId25"/>
    <p:sldId id="299" r:id="rId26"/>
    <p:sldId id="300" r:id="rId27"/>
    <p:sldId id="303" r:id="rId28"/>
    <p:sldId id="304" r:id="rId29"/>
    <p:sldId id="309" r:id="rId30"/>
    <p:sldId id="305" r:id="rId31"/>
    <p:sldId id="306" r:id="rId32"/>
    <p:sldId id="307" r:id="rId33"/>
    <p:sldId id="310" r:id="rId34"/>
    <p:sldId id="311" r:id="rId35"/>
    <p:sldId id="312" r:id="rId36"/>
  </p:sldIdLst>
  <p:sldSz cx="12192000" cy="6858000"/>
  <p:notesSz cx="6858000" cy="91995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D106"/>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55" autoAdjust="0"/>
    <p:restoredTop sz="94599" autoAdjust="0"/>
  </p:normalViewPr>
  <p:slideViewPr>
    <p:cSldViewPr>
      <p:cViewPr varScale="1">
        <p:scale>
          <a:sx n="59" d="100"/>
          <a:sy n="59" d="100"/>
        </p:scale>
        <p:origin x="1220" y="5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661B3CC6-F5C6-48E6-1EAC-25C47B971AC0}"/>
              </a:ext>
            </a:extLst>
          </p:cNvPr>
          <p:cNvSpPr>
            <a:spLocks noGrp="1" noChangeArrowheads="1"/>
          </p:cNvSpPr>
          <p:nvPr>
            <p:ph type="hdr" sz="quarter"/>
          </p:nvPr>
        </p:nvSpPr>
        <p:spPr bwMode="auto">
          <a:xfrm>
            <a:off x="0" y="0"/>
            <a:ext cx="297180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13315" name="Rectangle 3">
            <a:extLst>
              <a:ext uri="{FF2B5EF4-FFF2-40B4-BE49-F238E27FC236}">
                <a16:creationId xmlns:a16="http://schemas.microsoft.com/office/drawing/2014/main" id="{286C09DB-9D10-AE53-C89D-6F971A57ECBF}"/>
              </a:ext>
            </a:extLst>
          </p:cNvPr>
          <p:cNvSpPr>
            <a:spLocks noGrp="1" noChangeArrowheads="1"/>
          </p:cNvSpPr>
          <p:nvPr>
            <p:ph type="dt" sz="quarter" idx="1"/>
          </p:nvPr>
        </p:nvSpPr>
        <p:spPr bwMode="auto">
          <a:xfrm>
            <a:off x="3886200" y="0"/>
            <a:ext cx="297180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13316" name="Rectangle 4">
            <a:extLst>
              <a:ext uri="{FF2B5EF4-FFF2-40B4-BE49-F238E27FC236}">
                <a16:creationId xmlns:a16="http://schemas.microsoft.com/office/drawing/2014/main" id="{D3E990F1-AC62-F929-FD27-F6555FBCE80A}"/>
              </a:ext>
            </a:extLst>
          </p:cNvPr>
          <p:cNvSpPr>
            <a:spLocks noGrp="1" noChangeArrowheads="1"/>
          </p:cNvSpPr>
          <p:nvPr>
            <p:ph type="ftr" sz="quarter" idx="2"/>
          </p:nvPr>
        </p:nvSpPr>
        <p:spPr bwMode="auto">
          <a:xfrm>
            <a:off x="0" y="8739188"/>
            <a:ext cx="297180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13317" name="Rectangle 5">
            <a:extLst>
              <a:ext uri="{FF2B5EF4-FFF2-40B4-BE49-F238E27FC236}">
                <a16:creationId xmlns:a16="http://schemas.microsoft.com/office/drawing/2014/main" id="{A64B2266-FFB9-F979-0008-9D7D5AA1CAEC}"/>
              </a:ext>
            </a:extLst>
          </p:cNvPr>
          <p:cNvSpPr>
            <a:spLocks noGrp="1" noChangeArrowheads="1"/>
          </p:cNvSpPr>
          <p:nvPr>
            <p:ph type="sldNum" sz="quarter" idx="3"/>
          </p:nvPr>
        </p:nvSpPr>
        <p:spPr bwMode="auto">
          <a:xfrm>
            <a:off x="3886200" y="8739188"/>
            <a:ext cx="297180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sz="1200"/>
            </a:lvl1pPr>
          </a:lstStyle>
          <a:p>
            <a:fld id="{8F267C54-AA34-4C97-8270-341C6FF14394}"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27A0B1F-7031-44E5-A291-D583E69B70F4}"/>
              </a:ext>
            </a:extLst>
          </p:cNvPr>
          <p:cNvSpPr>
            <a:spLocks noGrp="1" noChangeArrowheads="1"/>
          </p:cNvSpPr>
          <p:nvPr>
            <p:ph type="hdr" sz="quarter"/>
          </p:nvPr>
        </p:nvSpPr>
        <p:spPr bwMode="auto">
          <a:xfrm>
            <a:off x="0" y="0"/>
            <a:ext cx="297180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8195" name="Rectangle 3">
            <a:extLst>
              <a:ext uri="{FF2B5EF4-FFF2-40B4-BE49-F238E27FC236}">
                <a16:creationId xmlns:a16="http://schemas.microsoft.com/office/drawing/2014/main" id="{A94FEDB0-97AD-517D-AFD7-1856288C2641}"/>
              </a:ext>
            </a:extLst>
          </p:cNvPr>
          <p:cNvSpPr>
            <a:spLocks noGrp="1" noChangeArrowheads="1"/>
          </p:cNvSpPr>
          <p:nvPr>
            <p:ph type="dt" idx="1"/>
          </p:nvPr>
        </p:nvSpPr>
        <p:spPr bwMode="auto">
          <a:xfrm>
            <a:off x="3886200" y="0"/>
            <a:ext cx="297180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8196" name="Rectangle 4">
            <a:extLst>
              <a:ext uri="{FF2B5EF4-FFF2-40B4-BE49-F238E27FC236}">
                <a16:creationId xmlns:a16="http://schemas.microsoft.com/office/drawing/2014/main" id="{79FF0C38-BD95-787E-183C-6162E9DB0F82}"/>
              </a:ext>
            </a:extLst>
          </p:cNvPr>
          <p:cNvSpPr>
            <a:spLocks noGrp="1" noRot="1" noChangeAspect="1" noChangeArrowheads="1" noTextEdit="1"/>
          </p:cNvSpPr>
          <p:nvPr>
            <p:ph type="sldImg" idx="2"/>
          </p:nvPr>
        </p:nvSpPr>
        <p:spPr bwMode="auto">
          <a:xfrm>
            <a:off x="363538" y="690563"/>
            <a:ext cx="6132512" cy="344963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a:extLst>
              <a:ext uri="{FF2B5EF4-FFF2-40B4-BE49-F238E27FC236}">
                <a16:creationId xmlns:a16="http://schemas.microsoft.com/office/drawing/2014/main" id="{C21E7562-6AB8-C357-B4D2-B34552404FA8}"/>
              </a:ext>
            </a:extLst>
          </p:cNvPr>
          <p:cNvSpPr>
            <a:spLocks noGrp="1" noChangeArrowheads="1"/>
          </p:cNvSpPr>
          <p:nvPr>
            <p:ph type="body" sz="quarter" idx="3"/>
          </p:nvPr>
        </p:nvSpPr>
        <p:spPr bwMode="auto">
          <a:xfrm>
            <a:off x="914400" y="4370388"/>
            <a:ext cx="5029200" cy="4138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198" name="Rectangle 6">
            <a:extLst>
              <a:ext uri="{FF2B5EF4-FFF2-40B4-BE49-F238E27FC236}">
                <a16:creationId xmlns:a16="http://schemas.microsoft.com/office/drawing/2014/main" id="{E1FA3ECC-712F-5A0C-4C7B-A4BDE7A29074}"/>
              </a:ext>
            </a:extLst>
          </p:cNvPr>
          <p:cNvSpPr>
            <a:spLocks noGrp="1" noChangeArrowheads="1"/>
          </p:cNvSpPr>
          <p:nvPr>
            <p:ph type="ftr" sz="quarter" idx="4"/>
          </p:nvPr>
        </p:nvSpPr>
        <p:spPr bwMode="auto">
          <a:xfrm>
            <a:off x="0" y="8739188"/>
            <a:ext cx="297180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8199" name="Rectangle 7">
            <a:extLst>
              <a:ext uri="{FF2B5EF4-FFF2-40B4-BE49-F238E27FC236}">
                <a16:creationId xmlns:a16="http://schemas.microsoft.com/office/drawing/2014/main" id="{338DA61E-8439-D2AF-3647-6D786F7C2AF9}"/>
              </a:ext>
            </a:extLst>
          </p:cNvPr>
          <p:cNvSpPr>
            <a:spLocks noGrp="1" noChangeArrowheads="1"/>
          </p:cNvSpPr>
          <p:nvPr>
            <p:ph type="sldNum" sz="quarter" idx="5"/>
          </p:nvPr>
        </p:nvSpPr>
        <p:spPr bwMode="auto">
          <a:xfrm>
            <a:off x="3886200" y="8739188"/>
            <a:ext cx="297180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sz="1200"/>
            </a:lvl1pPr>
          </a:lstStyle>
          <a:p>
            <a:fld id="{6D2C3D39-E161-4C66-BB70-9FD23D2BE071}"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ltLang="en-US"/>
              <a:t>4/5/2022</a:t>
            </a:r>
          </a:p>
        </p:txBody>
      </p:sp>
      <p:sp>
        <p:nvSpPr>
          <p:cNvPr id="5" name="Footer Placeholder 4"/>
          <p:cNvSpPr>
            <a:spLocks noGrp="1"/>
          </p:cNvSpPr>
          <p:nvPr>
            <p:ph type="ftr" sz="quarter" idx="11"/>
          </p:nvPr>
        </p:nvSpPr>
        <p:spPr/>
        <p:txBody>
          <a:bodyPr/>
          <a:lstStyle/>
          <a:p>
            <a:r>
              <a:rPr lang="en-US" altLang="en-US"/>
              <a:t>STUDYBIO.IN</a:t>
            </a:r>
          </a:p>
        </p:txBody>
      </p:sp>
      <p:sp>
        <p:nvSpPr>
          <p:cNvPr id="6" name="Slide Number Placeholder 5"/>
          <p:cNvSpPr>
            <a:spLocks noGrp="1"/>
          </p:cNvSpPr>
          <p:nvPr>
            <p:ph type="sldNum" sz="quarter" idx="12"/>
          </p:nvPr>
        </p:nvSpPr>
        <p:spPr/>
        <p:txBody>
          <a:bodyPr/>
          <a:lstStyle/>
          <a:p>
            <a:fld id="{88AA782D-6F64-45EF-B4F3-F0D2501C7EA6}" type="slidenum">
              <a:rPr lang="en-US" altLang="en-US" smtClean="0"/>
              <a:pPr/>
              <a:t>‹#›</a:t>
            </a:fld>
            <a:endParaRPr lang="en-US"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6964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ltLang="en-US"/>
              <a:t>4/5/2022</a:t>
            </a:r>
          </a:p>
        </p:txBody>
      </p:sp>
      <p:sp>
        <p:nvSpPr>
          <p:cNvPr id="5" name="Footer Placeholder 4"/>
          <p:cNvSpPr>
            <a:spLocks noGrp="1"/>
          </p:cNvSpPr>
          <p:nvPr>
            <p:ph type="ftr" sz="quarter" idx="11"/>
          </p:nvPr>
        </p:nvSpPr>
        <p:spPr/>
        <p:txBody>
          <a:bodyPr/>
          <a:lstStyle/>
          <a:p>
            <a:r>
              <a:rPr lang="en-US" altLang="en-US"/>
              <a:t>STUDYBIO.IN</a:t>
            </a:r>
          </a:p>
        </p:txBody>
      </p:sp>
      <p:sp>
        <p:nvSpPr>
          <p:cNvPr id="6" name="Slide Number Placeholder 5"/>
          <p:cNvSpPr>
            <a:spLocks noGrp="1"/>
          </p:cNvSpPr>
          <p:nvPr>
            <p:ph type="sldNum" sz="quarter" idx="12"/>
          </p:nvPr>
        </p:nvSpPr>
        <p:spPr/>
        <p:txBody>
          <a:bodyPr/>
          <a:lstStyle/>
          <a:p>
            <a:fld id="{575ECA60-60BD-44CE-AEDC-39A602A7EB16}" type="slidenum">
              <a:rPr lang="en-US" altLang="en-US" smtClean="0"/>
              <a:pPr/>
              <a:t>‹#›</a:t>
            </a:fld>
            <a:endParaRPr lang="en-US" altLang="en-US"/>
          </a:p>
        </p:txBody>
      </p:sp>
    </p:spTree>
    <p:extLst>
      <p:ext uri="{BB962C8B-B14F-4D97-AF65-F5344CB8AC3E}">
        <p14:creationId xmlns:p14="http://schemas.microsoft.com/office/powerpoint/2010/main" val="806282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ltLang="en-US"/>
              <a:t>4/5/2022</a:t>
            </a:r>
          </a:p>
        </p:txBody>
      </p:sp>
      <p:sp>
        <p:nvSpPr>
          <p:cNvPr id="5" name="Footer Placeholder 4"/>
          <p:cNvSpPr>
            <a:spLocks noGrp="1"/>
          </p:cNvSpPr>
          <p:nvPr>
            <p:ph type="ftr" sz="quarter" idx="11"/>
          </p:nvPr>
        </p:nvSpPr>
        <p:spPr/>
        <p:txBody>
          <a:bodyPr/>
          <a:lstStyle/>
          <a:p>
            <a:r>
              <a:rPr lang="en-US" altLang="en-US"/>
              <a:t>STUDYBIO.IN</a:t>
            </a:r>
          </a:p>
        </p:txBody>
      </p:sp>
      <p:sp>
        <p:nvSpPr>
          <p:cNvPr id="6" name="Slide Number Placeholder 5"/>
          <p:cNvSpPr>
            <a:spLocks noGrp="1"/>
          </p:cNvSpPr>
          <p:nvPr>
            <p:ph type="sldNum" sz="quarter" idx="12"/>
          </p:nvPr>
        </p:nvSpPr>
        <p:spPr/>
        <p:txBody>
          <a:bodyPr/>
          <a:lstStyle/>
          <a:p>
            <a:fld id="{C1B27470-480F-46AE-88C4-0E542602109B}" type="slidenum">
              <a:rPr lang="en-US" altLang="en-US" smtClean="0"/>
              <a:pPr/>
              <a:t>‹#›</a:t>
            </a:fld>
            <a:endParaRPr lang="en-US"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8152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ltLang="en-US"/>
              <a:t>4/5/2022</a:t>
            </a:r>
          </a:p>
        </p:txBody>
      </p:sp>
      <p:sp>
        <p:nvSpPr>
          <p:cNvPr id="6" name="Footer Placeholder 5"/>
          <p:cNvSpPr>
            <a:spLocks noGrp="1"/>
          </p:cNvSpPr>
          <p:nvPr>
            <p:ph type="ftr" sz="quarter" idx="11"/>
          </p:nvPr>
        </p:nvSpPr>
        <p:spPr/>
        <p:txBody>
          <a:bodyPr/>
          <a:lstStyle/>
          <a:p>
            <a:r>
              <a:rPr lang="en-US" altLang="en-US"/>
              <a:t>STUDYBIO.IN</a:t>
            </a:r>
          </a:p>
        </p:txBody>
      </p:sp>
      <p:sp>
        <p:nvSpPr>
          <p:cNvPr id="7" name="Slide Number Placeholder 6"/>
          <p:cNvSpPr>
            <a:spLocks noGrp="1"/>
          </p:cNvSpPr>
          <p:nvPr>
            <p:ph type="sldNum" sz="quarter" idx="12"/>
          </p:nvPr>
        </p:nvSpPr>
        <p:spPr/>
        <p:txBody>
          <a:bodyPr/>
          <a:lstStyle/>
          <a:p>
            <a:fld id="{17056E8C-DE2D-47BA-8D68-185CC729B6DC}" type="slidenum">
              <a:rPr lang="en-US" altLang="en-US" smtClean="0"/>
              <a:pPr/>
              <a:t>‹#›</a:t>
            </a:fld>
            <a:endParaRPr lang="en-US" altLang="en-US"/>
          </a:p>
        </p:txBody>
      </p:sp>
    </p:spTree>
    <p:extLst>
      <p:ext uri="{BB962C8B-B14F-4D97-AF65-F5344CB8AC3E}">
        <p14:creationId xmlns:p14="http://schemas.microsoft.com/office/powerpoint/2010/main" val="2249306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ltLang="en-US"/>
              <a:t>4/5/2022</a:t>
            </a:r>
          </a:p>
        </p:txBody>
      </p:sp>
      <p:sp>
        <p:nvSpPr>
          <p:cNvPr id="8" name="Footer Placeholder 7"/>
          <p:cNvSpPr>
            <a:spLocks noGrp="1"/>
          </p:cNvSpPr>
          <p:nvPr>
            <p:ph type="ftr" sz="quarter" idx="11"/>
          </p:nvPr>
        </p:nvSpPr>
        <p:spPr/>
        <p:txBody>
          <a:bodyPr/>
          <a:lstStyle/>
          <a:p>
            <a:r>
              <a:rPr lang="en-US" altLang="en-US"/>
              <a:t>STUDYBIO.IN</a:t>
            </a:r>
          </a:p>
        </p:txBody>
      </p:sp>
      <p:sp>
        <p:nvSpPr>
          <p:cNvPr id="9" name="Slide Number Placeholder 8"/>
          <p:cNvSpPr>
            <a:spLocks noGrp="1"/>
          </p:cNvSpPr>
          <p:nvPr>
            <p:ph type="sldNum" sz="quarter" idx="12"/>
          </p:nvPr>
        </p:nvSpPr>
        <p:spPr/>
        <p:txBody>
          <a:bodyPr/>
          <a:lstStyle/>
          <a:p>
            <a:fld id="{7C183E86-EFDD-46B3-B57E-A6E56425475F}" type="slidenum">
              <a:rPr lang="en-US" altLang="en-US" smtClean="0"/>
              <a:pPr/>
              <a:t>‹#›</a:t>
            </a:fld>
            <a:endParaRPr lang="en-US" altLang="en-US"/>
          </a:p>
        </p:txBody>
      </p:sp>
    </p:spTree>
    <p:extLst>
      <p:ext uri="{BB962C8B-B14F-4D97-AF65-F5344CB8AC3E}">
        <p14:creationId xmlns:p14="http://schemas.microsoft.com/office/powerpoint/2010/main" val="73660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ltLang="en-US"/>
              <a:t>4/5/2022</a:t>
            </a:r>
          </a:p>
        </p:txBody>
      </p:sp>
      <p:sp>
        <p:nvSpPr>
          <p:cNvPr id="4" name="Footer Placeholder 3"/>
          <p:cNvSpPr>
            <a:spLocks noGrp="1"/>
          </p:cNvSpPr>
          <p:nvPr>
            <p:ph type="ftr" sz="quarter" idx="11"/>
          </p:nvPr>
        </p:nvSpPr>
        <p:spPr/>
        <p:txBody>
          <a:bodyPr/>
          <a:lstStyle/>
          <a:p>
            <a:r>
              <a:rPr lang="en-US" altLang="en-US"/>
              <a:t>STUDYBIO.IN</a:t>
            </a:r>
          </a:p>
        </p:txBody>
      </p:sp>
      <p:sp>
        <p:nvSpPr>
          <p:cNvPr id="5" name="Slide Number Placeholder 4"/>
          <p:cNvSpPr>
            <a:spLocks noGrp="1"/>
          </p:cNvSpPr>
          <p:nvPr>
            <p:ph type="sldNum" sz="quarter" idx="12"/>
          </p:nvPr>
        </p:nvSpPr>
        <p:spPr/>
        <p:txBody>
          <a:bodyPr/>
          <a:lstStyle/>
          <a:p>
            <a:fld id="{10579369-99F9-4D4F-963B-4400290FDA9A}" type="slidenum">
              <a:rPr lang="en-US" altLang="en-US" smtClean="0"/>
              <a:pPr/>
              <a:t>‹#›</a:t>
            </a:fld>
            <a:endParaRPr lang="en-US" altLang="en-US"/>
          </a:p>
        </p:txBody>
      </p:sp>
    </p:spTree>
    <p:extLst>
      <p:ext uri="{BB962C8B-B14F-4D97-AF65-F5344CB8AC3E}">
        <p14:creationId xmlns:p14="http://schemas.microsoft.com/office/powerpoint/2010/main" val="2027710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en-US" altLang="en-US"/>
              <a:t>4/5/2022</a:t>
            </a:r>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ltLang="en-US"/>
              <a:t>STUDYBIO.IN</a:t>
            </a:r>
          </a:p>
        </p:txBody>
      </p:sp>
      <p:sp>
        <p:nvSpPr>
          <p:cNvPr id="9" name="Slide Number Placeholder 8"/>
          <p:cNvSpPr>
            <a:spLocks noGrp="1"/>
          </p:cNvSpPr>
          <p:nvPr>
            <p:ph type="sldNum" sz="quarter" idx="12"/>
          </p:nvPr>
        </p:nvSpPr>
        <p:spPr/>
        <p:txBody>
          <a:bodyPr/>
          <a:lstStyle/>
          <a:p>
            <a:fld id="{C65E2D88-AFC0-4325-9D9B-66CA74FD3FE8}" type="slidenum">
              <a:rPr lang="en-US" altLang="en-US" smtClean="0"/>
              <a:pPr/>
              <a:t>‹#›</a:t>
            </a:fld>
            <a:endParaRPr lang="en-US" altLang="en-US"/>
          </a:p>
        </p:txBody>
      </p:sp>
    </p:spTree>
    <p:extLst>
      <p:ext uri="{BB962C8B-B14F-4D97-AF65-F5344CB8AC3E}">
        <p14:creationId xmlns:p14="http://schemas.microsoft.com/office/powerpoint/2010/main" val="4103924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r>
              <a:rPr lang="en-US" altLang="en-US"/>
              <a:t>4/5/2022</a:t>
            </a: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altLang="en-US"/>
              <a:t>STUDYBIO.IN</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3AA48DD-09C0-4FFE-89E7-899DEECCB62D}" type="slidenum">
              <a:rPr lang="en-US" altLang="en-US" smtClean="0"/>
              <a:pPr/>
              <a:t>‹#›</a:t>
            </a:fld>
            <a:endParaRPr lang="en-US" altLang="en-US"/>
          </a:p>
        </p:txBody>
      </p:sp>
    </p:spTree>
    <p:extLst>
      <p:ext uri="{BB962C8B-B14F-4D97-AF65-F5344CB8AC3E}">
        <p14:creationId xmlns:p14="http://schemas.microsoft.com/office/powerpoint/2010/main" val="1118880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ltLang="en-US"/>
              <a:t>4/5/2022</a:t>
            </a:r>
          </a:p>
        </p:txBody>
      </p:sp>
      <p:sp>
        <p:nvSpPr>
          <p:cNvPr id="6" name="Footer Placeholder 5"/>
          <p:cNvSpPr>
            <a:spLocks noGrp="1"/>
          </p:cNvSpPr>
          <p:nvPr>
            <p:ph type="ftr" sz="quarter" idx="11"/>
          </p:nvPr>
        </p:nvSpPr>
        <p:spPr/>
        <p:txBody>
          <a:bodyPr/>
          <a:lstStyle/>
          <a:p>
            <a:r>
              <a:rPr lang="en-US"/>
              <a:t>STUDYBIO.IN</a:t>
            </a:r>
            <a:endParaRPr lang="en-US" dirty="0"/>
          </a:p>
        </p:txBody>
      </p:sp>
      <p:sp>
        <p:nvSpPr>
          <p:cNvPr id="7" name="Slide Number Placeholder 6"/>
          <p:cNvSpPr>
            <a:spLocks noGrp="1"/>
          </p:cNvSpPr>
          <p:nvPr>
            <p:ph type="sldNum" sz="quarter" idx="12"/>
          </p:nvPr>
        </p:nvSpPr>
        <p:spPr/>
        <p:txBody>
          <a:bodyPr/>
          <a:lstStyle/>
          <a:p>
            <a:fld id="{0619F294-DC49-4409-99CA-FC29B87B6106}" type="slidenum">
              <a:rPr lang="en-US" altLang="en-US" smtClean="0"/>
              <a:pPr/>
              <a:t>‹#›</a:t>
            </a:fld>
            <a:endParaRPr lang="en-US" altLang="en-US"/>
          </a:p>
        </p:txBody>
      </p:sp>
    </p:spTree>
    <p:extLst>
      <p:ext uri="{BB962C8B-B14F-4D97-AF65-F5344CB8AC3E}">
        <p14:creationId xmlns:p14="http://schemas.microsoft.com/office/powerpoint/2010/main" val="447838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ltLang="en-US"/>
              <a:t>4/5/2022</a:t>
            </a:r>
          </a:p>
        </p:txBody>
      </p:sp>
      <p:sp>
        <p:nvSpPr>
          <p:cNvPr id="5" name="Footer Placeholder 4"/>
          <p:cNvSpPr>
            <a:spLocks noGrp="1"/>
          </p:cNvSpPr>
          <p:nvPr>
            <p:ph type="ftr" sz="quarter" idx="11"/>
          </p:nvPr>
        </p:nvSpPr>
        <p:spPr/>
        <p:txBody>
          <a:bodyPr/>
          <a:lstStyle/>
          <a:p>
            <a:r>
              <a:rPr lang="en-US" altLang="en-US"/>
              <a:t>STUDYBIO.IN</a:t>
            </a:r>
          </a:p>
        </p:txBody>
      </p:sp>
      <p:sp>
        <p:nvSpPr>
          <p:cNvPr id="6" name="Slide Number Placeholder 5"/>
          <p:cNvSpPr>
            <a:spLocks noGrp="1"/>
          </p:cNvSpPr>
          <p:nvPr>
            <p:ph type="sldNum" sz="quarter" idx="12"/>
          </p:nvPr>
        </p:nvSpPr>
        <p:spPr/>
        <p:txBody>
          <a:bodyPr/>
          <a:lstStyle/>
          <a:p>
            <a:fld id="{CA2288FA-46AF-4F16-9B8D-88A2110C1D29}" type="slidenum">
              <a:rPr lang="en-US" altLang="en-US" smtClean="0"/>
              <a:pPr/>
              <a:t>‹#›</a:t>
            </a:fld>
            <a:endParaRPr lang="en-US" altLang="en-US"/>
          </a:p>
        </p:txBody>
      </p:sp>
    </p:spTree>
    <p:extLst>
      <p:ext uri="{BB962C8B-B14F-4D97-AF65-F5344CB8AC3E}">
        <p14:creationId xmlns:p14="http://schemas.microsoft.com/office/powerpoint/2010/main" val="1347171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ltLang="en-US"/>
              <a:t>4/5/2022</a:t>
            </a:r>
          </a:p>
        </p:txBody>
      </p:sp>
      <p:sp>
        <p:nvSpPr>
          <p:cNvPr id="5" name="Footer Placeholder 4"/>
          <p:cNvSpPr>
            <a:spLocks noGrp="1"/>
          </p:cNvSpPr>
          <p:nvPr>
            <p:ph type="ftr" sz="quarter" idx="11"/>
          </p:nvPr>
        </p:nvSpPr>
        <p:spPr/>
        <p:txBody>
          <a:bodyPr/>
          <a:lstStyle/>
          <a:p>
            <a:r>
              <a:rPr lang="en-US" altLang="en-US"/>
              <a:t>STUDYBIO.IN</a:t>
            </a:r>
          </a:p>
        </p:txBody>
      </p:sp>
      <p:sp>
        <p:nvSpPr>
          <p:cNvPr id="6" name="Slide Number Placeholder 5"/>
          <p:cNvSpPr>
            <a:spLocks noGrp="1"/>
          </p:cNvSpPr>
          <p:nvPr>
            <p:ph type="sldNum" sz="quarter" idx="12"/>
          </p:nvPr>
        </p:nvSpPr>
        <p:spPr/>
        <p:txBody>
          <a:bodyPr/>
          <a:lstStyle/>
          <a:p>
            <a:fld id="{4F05D8BD-C64A-4762-9ED9-E302B4491AE6}" type="slidenum">
              <a:rPr lang="en-US" altLang="en-US" smtClean="0"/>
              <a:pPr/>
              <a:t>‹#›</a:t>
            </a:fld>
            <a:endParaRPr lang="en-US" altLang="en-US"/>
          </a:p>
        </p:txBody>
      </p:sp>
    </p:spTree>
    <p:extLst>
      <p:ext uri="{BB962C8B-B14F-4D97-AF65-F5344CB8AC3E}">
        <p14:creationId xmlns:p14="http://schemas.microsoft.com/office/powerpoint/2010/main" val="1820710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r>
              <a:rPr lang="en-US" altLang="en-US"/>
              <a:t>4/5/2022</a:t>
            </a: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ltLang="en-US"/>
              <a:t>STUDYBIO.IN</a:t>
            </a: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C183E86-EFDD-46B3-B57E-A6E56425475F}" type="slidenum">
              <a:rPr lang="en-US" altLang="en-US" smtClean="0"/>
              <a:pPr/>
              <a:t>‹#›</a:t>
            </a:fld>
            <a:endParaRPr lang="en-US"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7042086"/>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hf hdr="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101" name="Google Shape;101;p14"/>
          <p:cNvSpPr txBox="1">
            <a:spLocks noGrp="1"/>
          </p:cNvSpPr>
          <p:nvPr>
            <p:ph type="dt" sz="half"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4/5/2022</a:t>
            </a:r>
            <a:endParaRPr/>
          </a:p>
        </p:txBody>
      </p:sp>
      <p:sp>
        <p:nvSpPr>
          <p:cNvPr id="102" name="Google Shape;102;p14"/>
          <p:cNvSpPr txBox="1">
            <a:spLocks noGrp="1"/>
          </p:cNvSpPr>
          <p:nvPr>
            <p:ph type="ftr" sz="quarte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STUDYBIO.IN</a:t>
            </a:r>
            <a:endParaRPr/>
          </a:p>
        </p:txBody>
      </p:sp>
      <p:sp>
        <p:nvSpPr>
          <p:cNvPr id="103" name="Google Shape;103;p14"/>
          <p:cNvSpPr txBox="1">
            <a:spLocks noGrp="1"/>
          </p:cNvSpPr>
          <p:nvPr>
            <p:ph type="sldNum" sz="quarter"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a:t>
            </a:fld>
            <a:endParaRPr/>
          </a:p>
        </p:txBody>
      </p:sp>
      <p:sp>
        <p:nvSpPr>
          <p:cNvPr id="3" name="Subtitle 2">
            <a:extLst>
              <a:ext uri="{FF2B5EF4-FFF2-40B4-BE49-F238E27FC236}">
                <a16:creationId xmlns:a16="http://schemas.microsoft.com/office/drawing/2014/main" id="{396D0FB6-0387-1165-3182-672EAD778441}"/>
              </a:ext>
            </a:extLst>
          </p:cNvPr>
          <p:cNvSpPr>
            <a:spLocks noGrp="1"/>
          </p:cNvSpPr>
          <p:nvPr>
            <p:ph type="subTitle" idx="1"/>
          </p:nvPr>
        </p:nvSpPr>
        <p:spPr>
          <a:xfrm>
            <a:off x="1100051" y="838899"/>
            <a:ext cx="10058400" cy="4759721"/>
          </a:xfrm>
        </p:spPr>
        <p:txBody>
          <a:bodyPr>
            <a:normAutofit/>
          </a:bodyPr>
          <a:lstStyle/>
          <a:p>
            <a:pPr marL="0" lvl="0" indent="0" algn="l" rtl="0">
              <a:lnSpc>
                <a:spcPct val="90000"/>
              </a:lnSpc>
              <a:spcBef>
                <a:spcPts val="1000"/>
              </a:spcBef>
              <a:spcAft>
                <a:spcPts val="0"/>
              </a:spcAft>
              <a:buClr>
                <a:schemeClr val="lt1"/>
              </a:buClr>
              <a:buSzPts val="3493"/>
              <a:buNone/>
            </a:pPr>
            <a:r>
              <a:rPr lang="en-GB" sz="3600" dirty="0">
                <a:solidFill>
                  <a:schemeClr val="tx1"/>
                </a:solidFill>
                <a:latin typeface="Times New Roman"/>
                <a:ea typeface="Times New Roman"/>
                <a:cs typeface="Times New Roman"/>
                <a:sym typeface="Times New Roman"/>
              </a:rPr>
              <a:t>CLASS – 9</a:t>
            </a:r>
            <a:endParaRPr lang="en-GB" sz="3600" dirty="0">
              <a:solidFill>
                <a:schemeClr val="tx1"/>
              </a:solidFill>
            </a:endParaRPr>
          </a:p>
          <a:p>
            <a:pPr marL="0" lvl="0" indent="0" algn="l" rtl="0">
              <a:lnSpc>
                <a:spcPct val="90000"/>
              </a:lnSpc>
              <a:spcBef>
                <a:spcPts val="1000"/>
              </a:spcBef>
              <a:spcAft>
                <a:spcPts val="0"/>
              </a:spcAft>
              <a:buClr>
                <a:schemeClr val="lt1"/>
              </a:buClr>
              <a:buSzPts val="3493"/>
              <a:buNone/>
            </a:pPr>
            <a:r>
              <a:rPr lang="en-GB" sz="3600" dirty="0">
                <a:solidFill>
                  <a:schemeClr val="tx1"/>
                </a:solidFill>
                <a:latin typeface="Times New Roman"/>
                <a:ea typeface="Times New Roman"/>
                <a:cs typeface="Times New Roman"/>
                <a:sym typeface="Times New Roman"/>
              </a:rPr>
              <a:t>SUBJECT – SCIENCE </a:t>
            </a:r>
            <a:endParaRPr lang="en-GB" sz="3600" dirty="0">
              <a:solidFill>
                <a:schemeClr val="tx1"/>
              </a:solidFill>
            </a:endParaRPr>
          </a:p>
          <a:p>
            <a:pPr marL="0" lvl="0" indent="0" algn="l" rtl="0">
              <a:lnSpc>
                <a:spcPct val="90000"/>
              </a:lnSpc>
              <a:spcBef>
                <a:spcPts val="1000"/>
              </a:spcBef>
              <a:spcAft>
                <a:spcPts val="0"/>
              </a:spcAft>
              <a:buClr>
                <a:schemeClr val="lt1"/>
              </a:buClr>
              <a:buSzPts val="3493"/>
              <a:buNone/>
            </a:pPr>
            <a:r>
              <a:rPr lang="en-GB" sz="3600" dirty="0">
                <a:solidFill>
                  <a:schemeClr val="tx1"/>
                </a:solidFill>
                <a:latin typeface="Times New Roman"/>
                <a:ea typeface="Times New Roman"/>
                <a:cs typeface="Times New Roman"/>
                <a:sym typeface="Times New Roman"/>
              </a:rPr>
              <a:t>CHAPTER – 15</a:t>
            </a:r>
            <a:endParaRPr lang="en-GB" sz="3600" dirty="0">
              <a:solidFill>
                <a:schemeClr val="tx1"/>
              </a:solidFill>
            </a:endParaRPr>
          </a:p>
          <a:p>
            <a:pPr marL="0" lvl="0" indent="0" algn="l" rtl="0">
              <a:lnSpc>
                <a:spcPct val="90000"/>
              </a:lnSpc>
              <a:spcBef>
                <a:spcPts val="1000"/>
              </a:spcBef>
              <a:spcAft>
                <a:spcPts val="0"/>
              </a:spcAft>
              <a:buClr>
                <a:schemeClr val="lt1"/>
              </a:buClr>
              <a:buSzPts val="3493"/>
              <a:buNone/>
            </a:pPr>
            <a:r>
              <a:rPr lang="en-GB" sz="3600" dirty="0">
                <a:solidFill>
                  <a:schemeClr val="tx1"/>
                </a:solidFill>
                <a:latin typeface="Times New Roman"/>
                <a:ea typeface="Times New Roman"/>
                <a:cs typeface="Times New Roman"/>
                <a:sym typeface="Times New Roman"/>
              </a:rPr>
              <a:t>CONCEPT – IMRPOVEMENT IN FOOD RESOURCES</a:t>
            </a:r>
            <a:endParaRPr lang="en-GB" sz="3600" dirty="0">
              <a:solidFill>
                <a:schemeClr val="tx1"/>
              </a:solidFill>
            </a:endParaRPr>
          </a:p>
          <a:p>
            <a:pPr marL="0" lvl="0" indent="0" algn="l" rtl="0">
              <a:lnSpc>
                <a:spcPct val="90000"/>
              </a:lnSpc>
              <a:spcBef>
                <a:spcPts val="1000"/>
              </a:spcBef>
              <a:spcAft>
                <a:spcPts val="0"/>
              </a:spcAft>
              <a:buClr>
                <a:schemeClr val="lt1"/>
              </a:buClr>
              <a:buSzPts val="3493"/>
              <a:buNone/>
            </a:pPr>
            <a:r>
              <a:rPr lang="en-GB" sz="3600" dirty="0">
                <a:solidFill>
                  <a:schemeClr val="tx1"/>
                </a:solidFill>
                <a:latin typeface="Times New Roman"/>
                <a:ea typeface="Times New Roman"/>
                <a:cs typeface="Times New Roman"/>
                <a:sym typeface="Times New Roman"/>
              </a:rPr>
              <a:t>PPT – 1 </a:t>
            </a:r>
            <a:endParaRPr lang="en-GB" sz="3600" dirty="0">
              <a:solidFill>
                <a:schemeClr val="tx1"/>
              </a:solidFill>
            </a:endParaRPr>
          </a:p>
          <a:p>
            <a:endParaRPr lang="en-IN" sz="3600" dirty="0">
              <a:solidFill>
                <a:schemeClr val="tx1"/>
              </a:solidFill>
            </a:endParaRPr>
          </a:p>
        </p:txBody>
      </p:sp>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95741-F040-47D7-F341-52709DDE7951}"/>
              </a:ext>
            </a:extLst>
          </p:cNvPr>
          <p:cNvSpPr>
            <a:spLocks noGrp="1"/>
          </p:cNvSpPr>
          <p:nvPr>
            <p:ph type="ctrTitle"/>
          </p:nvPr>
        </p:nvSpPr>
        <p:spPr/>
        <p:txBody>
          <a:bodyPr/>
          <a:lstStyle/>
          <a:p>
            <a:r>
              <a:rPr lang="en-IN" dirty="0"/>
              <a:t>IMPROVEMENT IN FOOD RESOURCES</a:t>
            </a:r>
          </a:p>
        </p:txBody>
      </p:sp>
      <p:sp>
        <p:nvSpPr>
          <p:cNvPr id="3" name="Subtitle 2">
            <a:extLst>
              <a:ext uri="{FF2B5EF4-FFF2-40B4-BE49-F238E27FC236}">
                <a16:creationId xmlns:a16="http://schemas.microsoft.com/office/drawing/2014/main" id="{0EA1FCA1-B8BF-219D-C56C-CCF6687FE935}"/>
              </a:ext>
            </a:extLst>
          </p:cNvPr>
          <p:cNvSpPr>
            <a:spLocks noGrp="1"/>
          </p:cNvSpPr>
          <p:nvPr>
            <p:ph type="subTitle" idx="1"/>
          </p:nvPr>
        </p:nvSpPr>
        <p:spPr/>
        <p:txBody>
          <a:bodyPr/>
          <a:lstStyle/>
          <a:p>
            <a:r>
              <a:rPr lang="en-IN" dirty="0"/>
              <a:t>CHAPTER-15</a:t>
            </a:r>
          </a:p>
        </p:txBody>
      </p:sp>
      <p:pic>
        <p:nvPicPr>
          <p:cNvPr id="2050" name="Picture 2" descr="Notes of Ch 15 Improvement in Food Resources| Class 9th Science">
            <a:extLst>
              <a:ext uri="{FF2B5EF4-FFF2-40B4-BE49-F238E27FC236}">
                <a16:creationId xmlns:a16="http://schemas.microsoft.com/office/drawing/2014/main" id="{2C455ABA-27A0-D573-99EE-AE9094A26C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1600" y="1018032"/>
            <a:ext cx="1752600" cy="3048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12DE8DEA-179A-5452-46DF-5C9C0A79A20E}"/>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5AD3CB93-6B56-7ECF-E2BC-0FA91F411D39}"/>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A4FB08F4-34A5-9281-C839-F4A2B072CE11}"/>
              </a:ext>
            </a:extLst>
          </p:cNvPr>
          <p:cNvSpPr>
            <a:spLocks noGrp="1"/>
          </p:cNvSpPr>
          <p:nvPr>
            <p:ph type="sldNum" sz="quarter" idx="12"/>
          </p:nvPr>
        </p:nvSpPr>
        <p:spPr/>
        <p:txBody>
          <a:bodyPr/>
          <a:lstStyle/>
          <a:p>
            <a:fld id="{88AA782D-6F64-45EF-B4F3-F0D2501C7EA6}" type="slidenum">
              <a:rPr lang="en-US" altLang="en-US" smtClean="0"/>
              <a:pPr/>
              <a:t>2</a:t>
            </a:fld>
            <a:endParaRPr lang="en-US" altLang="en-US"/>
          </a:p>
        </p:txBody>
      </p:sp>
    </p:spTree>
    <p:extLst>
      <p:ext uri="{BB962C8B-B14F-4D97-AF65-F5344CB8AC3E}">
        <p14:creationId xmlns:p14="http://schemas.microsoft.com/office/powerpoint/2010/main" val="3656604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37778-004B-C5DC-E84D-B0D27191BF61}"/>
              </a:ext>
            </a:extLst>
          </p:cNvPr>
          <p:cNvSpPr>
            <a:spLocks noGrp="1"/>
          </p:cNvSpPr>
          <p:nvPr>
            <p:ph type="title"/>
          </p:nvPr>
        </p:nvSpPr>
        <p:spPr/>
        <p:txBody>
          <a:bodyPr/>
          <a:lstStyle/>
          <a:p>
            <a:r>
              <a:rPr lang="en-IN" dirty="0"/>
              <a:t>INTRODUCTION</a:t>
            </a:r>
          </a:p>
        </p:txBody>
      </p:sp>
      <p:sp>
        <p:nvSpPr>
          <p:cNvPr id="3" name="Content Placeholder 2">
            <a:extLst>
              <a:ext uri="{FF2B5EF4-FFF2-40B4-BE49-F238E27FC236}">
                <a16:creationId xmlns:a16="http://schemas.microsoft.com/office/drawing/2014/main" id="{8EAF6771-9B44-C293-5E93-545BE7632717}"/>
              </a:ext>
            </a:extLst>
          </p:cNvPr>
          <p:cNvSpPr>
            <a:spLocks noGrp="1"/>
          </p:cNvSpPr>
          <p:nvPr>
            <p:ph idx="1"/>
          </p:nvPr>
        </p:nvSpPr>
        <p:spPr/>
        <p:txBody>
          <a:bodyPr>
            <a:normAutofit/>
          </a:bodyPr>
          <a:lstStyle/>
          <a:p>
            <a:pPr algn="l"/>
            <a:r>
              <a:rPr lang="en-US" sz="2800" b="0" i="0" dirty="0">
                <a:solidFill>
                  <a:srgbClr val="333333"/>
                </a:solidFill>
                <a:effectLst/>
                <a:latin typeface="Roboto" panose="02000000000000000000" pitchFamily="2" charset="0"/>
              </a:rPr>
              <a:t>Food supplies proteins, carbohydrates, fats, vitamins and minerals, all of which we require for body development, growth and health.</a:t>
            </a:r>
          </a:p>
          <a:p>
            <a:pPr algn="l"/>
            <a:r>
              <a:rPr lang="en-US" sz="2800" b="0" i="0" dirty="0">
                <a:solidFill>
                  <a:srgbClr val="333333"/>
                </a:solidFill>
                <a:effectLst/>
                <a:latin typeface="Roboto" panose="02000000000000000000" pitchFamily="2" charset="0"/>
              </a:rPr>
              <a:t>Different crops require different climatic conditions, temperature and photoperiods for their growth and completion of their life cycle. Photoperiods are related to the duration of sunlight. Growth of plants and flowers are dependent on sunlight.</a:t>
            </a:r>
          </a:p>
          <a:p>
            <a:endParaRPr lang="en-IN" sz="2800" dirty="0"/>
          </a:p>
        </p:txBody>
      </p:sp>
      <p:sp>
        <p:nvSpPr>
          <p:cNvPr id="4" name="Date Placeholder 3">
            <a:extLst>
              <a:ext uri="{FF2B5EF4-FFF2-40B4-BE49-F238E27FC236}">
                <a16:creationId xmlns:a16="http://schemas.microsoft.com/office/drawing/2014/main" id="{B3FD5A77-6D66-B3B5-AC6E-F9136172D195}"/>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5C57D322-36CF-0BE8-50B4-9D9BEF3D5DF1}"/>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56BB7E19-58E0-82A0-D21F-9E1A022592D6}"/>
              </a:ext>
            </a:extLst>
          </p:cNvPr>
          <p:cNvSpPr>
            <a:spLocks noGrp="1"/>
          </p:cNvSpPr>
          <p:nvPr>
            <p:ph type="sldNum" sz="quarter" idx="12"/>
          </p:nvPr>
        </p:nvSpPr>
        <p:spPr/>
        <p:txBody>
          <a:bodyPr/>
          <a:lstStyle/>
          <a:p>
            <a:fld id="{575ECA60-60BD-44CE-AEDC-39A602A7EB16}" type="slidenum">
              <a:rPr lang="en-US" altLang="en-US" smtClean="0"/>
              <a:pPr/>
              <a:t>3</a:t>
            </a:fld>
            <a:endParaRPr lang="en-US" altLang="en-US"/>
          </a:p>
        </p:txBody>
      </p:sp>
    </p:spTree>
    <p:extLst>
      <p:ext uri="{BB962C8B-B14F-4D97-AF65-F5344CB8AC3E}">
        <p14:creationId xmlns:p14="http://schemas.microsoft.com/office/powerpoint/2010/main" val="1703716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A56A5-0377-DD4F-6DD2-3CA1373DE72E}"/>
              </a:ext>
            </a:extLst>
          </p:cNvPr>
          <p:cNvSpPr>
            <a:spLocks noGrp="1"/>
          </p:cNvSpPr>
          <p:nvPr>
            <p:ph type="title"/>
          </p:nvPr>
        </p:nvSpPr>
        <p:spPr/>
        <p:txBody>
          <a:bodyPr>
            <a:normAutofit/>
          </a:bodyPr>
          <a:lstStyle/>
          <a:p>
            <a:r>
              <a:rPr lang="en-US" b="1" i="0" dirty="0">
                <a:solidFill>
                  <a:srgbClr val="333333"/>
                </a:solidFill>
                <a:effectLst/>
                <a:latin typeface="Roboto" panose="02000000000000000000" pitchFamily="2" charset="0"/>
              </a:rPr>
              <a:t>Successful crop production depends upon many factors such as:</a:t>
            </a:r>
            <a:endParaRPr lang="en-IN" dirty="0"/>
          </a:p>
        </p:txBody>
      </p:sp>
      <p:sp>
        <p:nvSpPr>
          <p:cNvPr id="3" name="Content Placeholder 2">
            <a:extLst>
              <a:ext uri="{FF2B5EF4-FFF2-40B4-BE49-F238E27FC236}">
                <a16:creationId xmlns:a16="http://schemas.microsoft.com/office/drawing/2014/main" id="{A1AFFF5D-DB24-2226-2D00-AFB608966D0F}"/>
              </a:ext>
            </a:extLst>
          </p:cNvPr>
          <p:cNvSpPr>
            <a:spLocks noGrp="1"/>
          </p:cNvSpPr>
          <p:nvPr>
            <p:ph idx="1"/>
          </p:nvPr>
        </p:nvSpPr>
        <p:spPr/>
        <p:txBody>
          <a:bodyPr>
            <a:normAutofit/>
          </a:bodyPr>
          <a:lstStyle/>
          <a:p>
            <a:pPr algn="l"/>
            <a:r>
              <a:rPr lang="en-US" sz="2800" b="0" i="0" dirty="0">
                <a:solidFill>
                  <a:srgbClr val="333333"/>
                </a:solidFill>
                <a:effectLst/>
                <a:latin typeface="Roboto" panose="02000000000000000000" pitchFamily="2" charset="0"/>
              </a:rPr>
              <a:t>  Understanding how crops grow and develop.</a:t>
            </a:r>
          </a:p>
          <a:p>
            <a:pPr algn="l"/>
            <a:r>
              <a:rPr lang="en-US" sz="2800" b="0" i="0" dirty="0">
                <a:solidFill>
                  <a:srgbClr val="333333"/>
                </a:solidFill>
                <a:effectLst/>
                <a:latin typeface="Roboto" panose="02000000000000000000" pitchFamily="2" charset="0"/>
              </a:rPr>
              <a:t>  Effect of various nutrients, climate, water on the growth of the plant.</a:t>
            </a:r>
          </a:p>
          <a:p>
            <a:pPr algn="l"/>
            <a:r>
              <a:rPr lang="en-US" sz="2800" b="0" i="0" dirty="0">
                <a:solidFill>
                  <a:srgbClr val="333333"/>
                </a:solidFill>
                <a:effectLst/>
                <a:latin typeface="Roboto" panose="02000000000000000000" pitchFamily="2" charset="0"/>
              </a:rPr>
              <a:t>  Modification and management of each factor for increasing the yield of the crop.</a:t>
            </a:r>
          </a:p>
          <a:p>
            <a:endParaRPr lang="en-IN" sz="2800" dirty="0"/>
          </a:p>
        </p:txBody>
      </p:sp>
      <p:sp>
        <p:nvSpPr>
          <p:cNvPr id="4" name="Date Placeholder 3">
            <a:extLst>
              <a:ext uri="{FF2B5EF4-FFF2-40B4-BE49-F238E27FC236}">
                <a16:creationId xmlns:a16="http://schemas.microsoft.com/office/drawing/2014/main" id="{626D7EB8-3340-99EF-1E43-CCF544447C8F}"/>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4E58E8AF-5296-9805-2491-35454B39BCFE}"/>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633BBB10-62D5-0F16-99EB-467884D1E5DB}"/>
              </a:ext>
            </a:extLst>
          </p:cNvPr>
          <p:cNvSpPr>
            <a:spLocks noGrp="1"/>
          </p:cNvSpPr>
          <p:nvPr>
            <p:ph type="sldNum" sz="quarter" idx="12"/>
          </p:nvPr>
        </p:nvSpPr>
        <p:spPr/>
        <p:txBody>
          <a:bodyPr/>
          <a:lstStyle/>
          <a:p>
            <a:fld id="{575ECA60-60BD-44CE-AEDC-39A602A7EB16}" type="slidenum">
              <a:rPr lang="en-US" altLang="en-US" smtClean="0"/>
              <a:pPr/>
              <a:t>4</a:t>
            </a:fld>
            <a:endParaRPr lang="en-US" altLang="en-US"/>
          </a:p>
        </p:txBody>
      </p:sp>
    </p:spTree>
    <p:extLst>
      <p:ext uri="{BB962C8B-B14F-4D97-AF65-F5344CB8AC3E}">
        <p14:creationId xmlns:p14="http://schemas.microsoft.com/office/powerpoint/2010/main" val="11807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30B38-F88B-764E-39E4-47802AC6D5A3}"/>
              </a:ext>
            </a:extLst>
          </p:cNvPr>
          <p:cNvSpPr>
            <a:spLocks noGrp="1"/>
          </p:cNvSpPr>
          <p:nvPr>
            <p:ph type="title"/>
          </p:nvPr>
        </p:nvSpPr>
        <p:spPr/>
        <p:txBody>
          <a:bodyPr/>
          <a:lstStyle/>
          <a:p>
            <a:r>
              <a:rPr lang="en-IN" dirty="0"/>
              <a:t>TYPES OF CROP</a:t>
            </a:r>
          </a:p>
        </p:txBody>
      </p:sp>
      <p:sp>
        <p:nvSpPr>
          <p:cNvPr id="3" name="Content Placeholder 2">
            <a:extLst>
              <a:ext uri="{FF2B5EF4-FFF2-40B4-BE49-F238E27FC236}">
                <a16:creationId xmlns:a16="http://schemas.microsoft.com/office/drawing/2014/main" id="{A06A71ED-0149-BA8A-98E3-58DAD02D5D54}"/>
              </a:ext>
            </a:extLst>
          </p:cNvPr>
          <p:cNvSpPr>
            <a:spLocks noGrp="1"/>
          </p:cNvSpPr>
          <p:nvPr>
            <p:ph idx="1"/>
          </p:nvPr>
        </p:nvSpPr>
        <p:spPr/>
        <p:txBody>
          <a:bodyPr>
            <a:normAutofit/>
          </a:bodyPr>
          <a:lstStyle/>
          <a:p>
            <a:pPr algn="l"/>
            <a:r>
              <a:rPr lang="en-US" sz="2800" b="0" i="0" dirty="0">
                <a:solidFill>
                  <a:srgbClr val="333333"/>
                </a:solidFill>
                <a:effectLst/>
                <a:latin typeface="Roboto" panose="02000000000000000000" pitchFamily="2" charset="0"/>
              </a:rPr>
              <a:t>The crops which are grown in rainy season (the kharif season, from June to October) are called as kharif crops.</a:t>
            </a:r>
          </a:p>
          <a:p>
            <a:pPr algn="l"/>
            <a:r>
              <a:rPr lang="en-US" sz="2800" b="0" i="0" dirty="0">
                <a:solidFill>
                  <a:srgbClr val="333333"/>
                </a:solidFill>
                <a:effectLst/>
                <a:latin typeface="Roboto" panose="02000000000000000000" pitchFamily="2" charset="0"/>
              </a:rPr>
              <a:t> </a:t>
            </a:r>
            <a:r>
              <a:rPr lang="en-US" sz="2800" b="1" i="0" dirty="0">
                <a:solidFill>
                  <a:srgbClr val="333333"/>
                </a:solidFill>
                <a:effectLst/>
                <a:latin typeface="Roboto" panose="02000000000000000000" pitchFamily="2" charset="0"/>
              </a:rPr>
              <a:t>Example:</a:t>
            </a:r>
            <a:r>
              <a:rPr lang="en-US" sz="2800" b="0" i="0" dirty="0">
                <a:solidFill>
                  <a:srgbClr val="333333"/>
                </a:solidFill>
                <a:effectLst/>
                <a:latin typeface="Roboto" panose="02000000000000000000" pitchFamily="2" charset="0"/>
              </a:rPr>
              <a:t> Paddy, soyabean, pigeon pea, maize, cotton, green gram and black gram are kharif crops.</a:t>
            </a:r>
          </a:p>
          <a:p>
            <a:pPr algn="l"/>
            <a:r>
              <a:rPr lang="en-US" sz="2800" b="0" i="0" dirty="0">
                <a:solidFill>
                  <a:srgbClr val="333333"/>
                </a:solidFill>
                <a:effectLst/>
                <a:latin typeface="Roboto" panose="02000000000000000000" pitchFamily="2" charset="0"/>
              </a:rPr>
              <a:t>The crops which are grown in winter season (the rabi season, from November to April) are called rabi crops.</a:t>
            </a:r>
          </a:p>
          <a:p>
            <a:pPr algn="l"/>
            <a:r>
              <a:rPr lang="en-US" sz="2800" b="1" i="0" dirty="0">
                <a:solidFill>
                  <a:srgbClr val="333333"/>
                </a:solidFill>
                <a:effectLst/>
                <a:latin typeface="Roboto" panose="02000000000000000000" pitchFamily="2" charset="0"/>
              </a:rPr>
              <a:t> Example:</a:t>
            </a:r>
            <a:r>
              <a:rPr lang="en-US" sz="2800" b="0" i="0" dirty="0">
                <a:solidFill>
                  <a:srgbClr val="333333"/>
                </a:solidFill>
                <a:effectLst/>
                <a:latin typeface="Roboto" panose="02000000000000000000" pitchFamily="2" charset="0"/>
              </a:rPr>
              <a:t> Wheat grain, peas, mustard and linseed are rabi crops.</a:t>
            </a:r>
          </a:p>
          <a:p>
            <a:endParaRPr lang="en-IN" sz="2800" dirty="0"/>
          </a:p>
        </p:txBody>
      </p:sp>
      <p:pic>
        <p:nvPicPr>
          <p:cNvPr id="3074" name="Picture 2" descr="Crop Rotations - Rodale Institute">
            <a:extLst>
              <a:ext uri="{FF2B5EF4-FFF2-40B4-BE49-F238E27FC236}">
                <a16:creationId xmlns:a16="http://schemas.microsoft.com/office/drawing/2014/main" id="{2EF215F7-E082-BB3F-2E77-B869818365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5430" y="94828"/>
            <a:ext cx="2000250" cy="16002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32BC1CA2-DE83-AAFB-17B0-4833A15C5B0B}"/>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83FDBAB8-C14E-A360-CDD5-9BFEB4CA86BC}"/>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558D7E6F-6933-BCA2-FD0B-FEE4E1E27F71}"/>
              </a:ext>
            </a:extLst>
          </p:cNvPr>
          <p:cNvSpPr>
            <a:spLocks noGrp="1"/>
          </p:cNvSpPr>
          <p:nvPr>
            <p:ph type="sldNum" sz="quarter" idx="12"/>
          </p:nvPr>
        </p:nvSpPr>
        <p:spPr/>
        <p:txBody>
          <a:bodyPr/>
          <a:lstStyle/>
          <a:p>
            <a:fld id="{575ECA60-60BD-44CE-AEDC-39A602A7EB16}" type="slidenum">
              <a:rPr lang="en-US" altLang="en-US" smtClean="0"/>
              <a:pPr/>
              <a:t>5</a:t>
            </a:fld>
            <a:endParaRPr lang="en-US" altLang="en-US"/>
          </a:p>
        </p:txBody>
      </p:sp>
    </p:spTree>
    <p:extLst>
      <p:ext uri="{BB962C8B-B14F-4D97-AF65-F5344CB8AC3E}">
        <p14:creationId xmlns:p14="http://schemas.microsoft.com/office/powerpoint/2010/main" val="1361338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4E662-8D70-4B20-2D0F-20AAF4AE3363}"/>
              </a:ext>
            </a:extLst>
          </p:cNvPr>
          <p:cNvSpPr>
            <a:spLocks noGrp="1"/>
          </p:cNvSpPr>
          <p:nvPr>
            <p:ph type="title"/>
          </p:nvPr>
        </p:nvSpPr>
        <p:spPr>
          <a:xfrm>
            <a:off x="342900" y="172309"/>
            <a:ext cx="11506200" cy="1633194"/>
          </a:xfrm>
        </p:spPr>
        <p:txBody>
          <a:bodyPr>
            <a:normAutofit fontScale="90000"/>
          </a:bodyPr>
          <a:lstStyle/>
          <a:p>
            <a:r>
              <a:rPr lang="en-US" b="1" i="0" dirty="0">
                <a:solidFill>
                  <a:srgbClr val="333333"/>
                </a:solidFill>
                <a:effectLst/>
                <a:latin typeface="Roboto" panose="02000000000000000000" pitchFamily="2" charset="0"/>
              </a:rPr>
              <a:t>Crop variety improvement:</a:t>
            </a:r>
            <a:r>
              <a:rPr lang="en-US" b="0" i="0" dirty="0">
                <a:solidFill>
                  <a:srgbClr val="333333"/>
                </a:solidFill>
                <a:effectLst/>
                <a:latin typeface="Roboto" panose="02000000000000000000" pitchFamily="2" charset="0"/>
              </a:rPr>
              <a:t> It can be done either by hybridization or by introducing a gene.</a:t>
            </a:r>
            <a:endParaRPr lang="en-IN" dirty="0"/>
          </a:p>
        </p:txBody>
      </p:sp>
      <p:sp>
        <p:nvSpPr>
          <p:cNvPr id="3" name="Content Placeholder 2">
            <a:extLst>
              <a:ext uri="{FF2B5EF4-FFF2-40B4-BE49-F238E27FC236}">
                <a16:creationId xmlns:a16="http://schemas.microsoft.com/office/drawing/2014/main" id="{6E9A74CE-887D-B2F3-2C28-12E00D08CBDA}"/>
              </a:ext>
            </a:extLst>
          </p:cNvPr>
          <p:cNvSpPr>
            <a:spLocks noGrp="1"/>
          </p:cNvSpPr>
          <p:nvPr>
            <p:ph idx="1"/>
          </p:nvPr>
        </p:nvSpPr>
        <p:spPr/>
        <p:txBody>
          <a:bodyPr>
            <a:normAutofit/>
          </a:bodyPr>
          <a:lstStyle/>
          <a:p>
            <a:pPr algn="l"/>
            <a:r>
              <a:rPr lang="en-US" sz="2800" b="1" dirty="0">
                <a:solidFill>
                  <a:srgbClr val="333333"/>
                </a:solidFill>
                <a:latin typeface="Roboto" panose="02000000000000000000" pitchFamily="2" charset="0"/>
              </a:rPr>
              <a:t>C</a:t>
            </a:r>
            <a:r>
              <a:rPr lang="en-US" sz="2800" b="1" i="0" dirty="0">
                <a:solidFill>
                  <a:srgbClr val="333333"/>
                </a:solidFill>
                <a:effectLst/>
                <a:latin typeface="Roboto" panose="02000000000000000000" pitchFamily="2" charset="0"/>
              </a:rPr>
              <a:t>rop improvement by hybridization:</a:t>
            </a:r>
            <a:r>
              <a:rPr lang="en-US" sz="2800" b="0" i="0" dirty="0">
                <a:solidFill>
                  <a:srgbClr val="333333"/>
                </a:solidFill>
                <a:effectLst/>
                <a:latin typeface="Roboto" panose="02000000000000000000" pitchFamily="2" charset="0"/>
              </a:rPr>
              <a:t> Hybridization refers to crossing between genetically dissimilar plants. This crossing may be interparietal (between different varieties), interspecific (between two different species of the same genus) or intergeneric (between different genera).</a:t>
            </a:r>
          </a:p>
          <a:p>
            <a:pPr algn="l"/>
            <a:r>
              <a:rPr lang="en-US" sz="2800" b="1" i="0" dirty="0">
                <a:solidFill>
                  <a:srgbClr val="333333"/>
                </a:solidFill>
                <a:effectLst/>
                <a:latin typeface="Roboto" panose="02000000000000000000" pitchFamily="2" charset="0"/>
              </a:rPr>
              <a:t>Crop improvement by introducing a gene:</a:t>
            </a:r>
            <a:r>
              <a:rPr lang="en-US" sz="2800" b="0" i="0" dirty="0">
                <a:solidFill>
                  <a:srgbClr val="333333"/>
                </a:solidFill>
                <a:effectLst/>
                <a:latin typeface="Roboto" panose="02000000000000000000" pitchFamily="2" charset="0"/>
              </a:rPr>
              <a:t> This provides the desired characteristics and results in genetically modified crops.</a:t>
            </a:r>
          </a:p>
          <a:p>
            <a:endParaRPr lang="en-IN" sz="2800" dirty="0"/>
          </a:p>
        </p:txBody>
      </p:sp>
      <p:sp>
        <p:nvSpPr>
          <p:cNvPr id="4" name="Date Placeholder 3">
            <a:extLst>
              <a:ext uri="{FF2B5EF4-FFF2-40B4-BE49-F238E27FC236}">
                <a16:creationId xmlns:a16="http://schemas.microsoft.com/office/drawing/2014/main" id="{B1005BB2-B900-5942-2D0D-452FAF96F864}"/>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7AB67F1B-E7C7-1D99-57CA-FABE98EA91CD}"/>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75B9A23E-1EFA-99EB-F87F-1402D4A85854}"/>
              </a:ext>
            </a:extLst>
          </p:cNvPr>
          <p:cNvSpPr>
            <a:spLocks noGrp="1"/>
          </p:cNvSpPr>
          <p:nvPr>
            <p:ph type="sldNum" sz="quarter" idx="12"/>
          </p:nvPr>
        </p:nvSpPr>
        <p:spPr/>
        <p:txBody>
          <a:bodyPr/>
          <a:lstStyle/>
          <a:p>
            <a:fld id="{575ECA60-60BD-44CE-AEDC-39A602A7EB16}" type="slidenum">
              <a:rPr lang="en-US" altLang="en-US" smtClean="0"/>
              <a:pPr/>
              <a:t>6</a:t>
            </a:fld>
            <a:endParaRPr lang="en-US" altLang="en-US"/>
          </a:p>
        </p:txBody>
      </p:sp>
    </p:spTree>
    <p:extLst>
      <p:ext uri="{BB962C8B-B14F-4D97-AF65-F5344CB8AC3E}">
        <p14:creationId xmlns:p14="http://schemas.microsoft.com/office/powerpoint/2010/main" val="3961030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4E1FA1-4A23-6A40-1C59-081C1771DA58}"/>
              </a:ext>
            </a:extLst>
          </p:cNvPr>
          <p:cNvSpPr>
            <a:spLocks noGrp="1"/>
          </p:cNvSpPr>
          <p:nvPr>
            <p:ph idx="1"/>
          </p:nvPr>
        </p:nvSpPr>
        <p:spPr/>
        <p:txBody>
          <a:bodyPr>
            <a:normAutofit/>
          </a:bodyPr>
          <a:lstStyle/>
          <a:p>
            <a:r>
              <a:rPr lang="en-US" sz="2800" b="0" i="0" dirty="0">
                <a:solidFill>
                  <a:srgbClr val="333333"/>
                </a:solidFill>
                <a:effectLst/>
                <a:latin typeface="Roboto" panose="02000000000000000000" pitchFamily="2" charset="0"/>
              </a:rPr>
              <a:t>Cultivation practices and crop yield are related to weather, soil quality and availability of water. Since weather conditions such as drought and flood situations are unpredictable, varieties that can be grown in diverse climatic conditions are useful.</a:t>
            </a:r>
            <a:endParaRPr lang="en-IN" sz="2800" dirty="0"/>
          </a:p>
        </p:txBody>
      </p:sp>
      <p:sp>
        <p:nvSpPr>
          <p:cNvPr id="2" name="Date Placeholder 1">
            <a:extLst>
              <a:ext uri="{FF2B5EF4-FFF2-40B4-BE49-F238E27FC236}">
                <a16:creationId xmlns:a16="http://schemas.microsoft.com/office/drawing/2014/main" id="{6BF61376-4541-7FCA-7221-04CBAB173220}"/>
              </a:ext>
            </a:extLst>
          </p:cNvPr>
          <p:cNvSpPr>
            <a:spLocks noGrp="1"/>
          </p:cNvSpPr>
          <p:nvPr>
            <p:ph type="dt" sz="half" idx="10"/>
          </p:nvPr>
        </p:nvSpPr>
        <p:spPr/>
        <p:txBody>
          <a:bodyPr/>
          <a:lstStyle/>
          <a:p>
            <a:r>
              <a:rPr lang="en-US" altLang="en-US"/>
              <a:t>4/5/2022</a:t>
            </a:r>
          </a:p>
        </p:txBody>
      </p:sp>
      <p:sp>
        <p:nvSpPr>
          <p:cNvPr id="4" name="Footer Placeholder 3">
            <a:extLst>
              <a:ext uri="{FF2B5EF4-FFF2-40B4-BE49-F238E27FC236}">
                <a16:creationId xmlns:a16="http://schemas.microsoft.com/office/drawing/2014/main" id="{808308EA-1568-7B21-A81C-B4BA08486B66}"/>
              </a:ext>
            </a:extLst>
          </p:cNvPr>
          <p:cNvSpPr>
            <a:spLocks noGrp="1"/>
          </p:cNvSpPr>
          <p:nvPr>
            <p:ph type="ftr" sz="quarter" idx="11"/>
          </p:nvPr>
        </p:nvSpPr>
        <p:spPr/>
        <p:txBody>
          <a:bodyPr/>
          <a:lstStyle/>
          <a:p>
            <a:r>
              <a:rPr lang="en-US" altLang="en-US"/>
              <a:t>STUDYBIO.IN</a:t>
            </a:r>
          </a:p>
        </p:txBody>
      </p:sp>
      <p:sp>
        <p:nvSpPr>
          <p:cNvPr id="5" name="Slide Number Placeholder 4">
            <a:extLst>
              <a:ext uri="{FF2B5EF4-FFF2-40B4-BE49-F238E27FC236}">
                <a16:creationId xmlns:a16="http://schemas.microsoft.com/office/drawing/2014/main" id="{793FE214-0ACB-3FF4-03CA-421946753222}"/>
              </a:ext>
            </a:extLst>
          </p:cNvPr>
          <p:cNvSpPr>
            <a:spLocks noGrp="1"/>
          </p:cNvSpPr>
          <p:nvPr>
            <p:ph type="sldNum" sz="quarter" idx="12"/>
          </p:nvPr>
        </p:nvSpPr>
        <p:spPr/>
        <p:txBody>
          <a:bodyPr/>
          <a:lstStyle/>
          <a:p>
            <a:fld id="{575ECA60-60BD-44CE-AEDC-39A602A7EB16}" type="slidenum">
              <a:rPr lang="en-US" altLang="en-US" smtClean="0"/>
              <a:pPr/>
              <a:t>7</a:t>
            </a:fld>
            <a:endParaRPr lang="en-US" altLang="en-US"/>
          </a:p>
        </p:txBody>
      </p:sp>
    </p:spTree>
    <p:extLst>
      <p:ext uri="{BB962C8B-B14F-4D97-AF65-F5344CB8AC3E}">
        <p14:creationId xmlns:p14="http://schemas.microsoft.com/office/powerpoint/2010/main" val="371370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41359-4726-162B-416C-D4E244FAE07F}"/>
              </a:ext>
            </a:extLst>
          </p:cNvPr>
          <p:cNvSpPr>
            <a:spLocks noGrp="1"/>
          </p:cNvSpPr>
          <p:nvPr>
            <p:ph type="title"/>
          </p:nvPr>
        </p:nvSpPr>
        <p:spPr/>
        <p:txBody>
          <a:bodyPr>
            <a:normAutofit/>
          </a:bodyPr>
          <a:lstStyle/>
          <a:p>
            <a:r>
              <a:rPr lang="en-US" b="1" i="0" dirty="0">
                <a:solidFill>
                  <a:srgbClr val="333333"/>
                </a:solidFill>
                <a:effectLst/>
                <a:latin typeface="Roboto" panose="02000000000000000000" pitchFamily="2" charset="0"/>
              </a:rPr>
              <a:t>The factors for which variety improvement is done are:</a:t>
            </a:r>
            <a:endParaRPr lang="en-IN" dirty="0"/>
          </a:p>
        </p:txBody>
      </p:sp>
      <p:sp>
        <p:nvSpPr>
          <p:cNvPr id="3" name="Content Placeholder 2">
            <a:extLst>
              <a:ext uri="{FF2B5EF4-FFF2-40B4-BE49-F238E27FC236}">
                <a16:creationId xmlns:a16="http://schemas.microsoft.com/office/drawing/2014/main" id="{899C0BE5-A1EF-729B-D2B4-58BB05E66FF5}"/>
              </a:ext>
            </a:extLst>
          </p:cNvPr>
          <p:cNvSpPr>
            <a:spLocks noGrp="1"/>
          </p:cNvSpPr>
          <p:nvPr>
            <p:ph idx="1"/>
          </p:nvPr>
        </p:nvSpPr>
        <p:spPr>
          <a:xfrm>
            <a:off x="1066800" y="1905000"/>
            <a:ext cx="10058400" cy="4648200"/>
          </a:xfrm>
        </p:spPr>
        <p:txBody>
          <a:bodyPr>
            <a:normAutofit fontScale="92500" lnSpcReduction="10000"/>
          </a:bodyPr>
          <a:lstStyle/>
          <a:p>
            <a:pPr marL="0" indent="0" algn="l">
              <a:buNone/>
            </a:pPr>
            <a:r>
              <a:rPr lang="en-US" b="0" i="0" dirty="0">
                <a:solidFill>
                  <a:srgbClr val="333333"/>
                </a:solidFill>
                <a:effectLst/>
                <a:latin typeface="Roboto" panose="02000000000000000000" pitchFamily="2" charset="0"/>
              </a:rPr>
              <a:t>(</a:t>
            </a:r>
            <a:r>
              <a:rPr lang="en-US" b="0" i="0" dirty="0" err="1">
                <a:solidFill>
                  <a:srgbClr val="333333"/>
                </a:solidFill>
                <a:effectLst/>
                <a:latin typeface="Roboto" panose="02000000000000000000" pitchFamily="2" charset="0"/>
              </a:rPr>
              <a:t>i</a:t>
            </a:r>
            <a:r>
              <a:rPr lang="en-US" b="0" i="0" dirty="0">
                <a:solidFill>
                  <a:srgbClr val="333333"/>
                </a:solidFill>
                <a:effectLst/>
                <a:latin typeface="Roboto" panose="02000000000000000000" pitchFamily="2" charset="0"/>
              </a:rPr>
              <a:t>) </a:t>
            </a:r>
            <a:r>
              <a:rPr lang="en-US" b="1" i="0" dirty="0">
                <a:solidFill>
                  <a:srgbClr val="333333"/>
                </a:solidFill>
                <a:effectLst/>
                <a:latin typeface="Roboto" panose="02000000000000000000" pitchFamily="2" charset="0"/>
              </a:rPr>
              <a:t>Higher yield:</a:t>
            </a:r>
            <a:r>
              <a:rPr lang="en-US" b="0" i="0" dirty="0">
                <a:solidFill>
                  <a:srgbClr val="333333"/>
                </a:solidFill>
                <a:effectLst/>
                <a:latin typeface="Roboto" panose="02000000000000000000" pitchFamily="2" charset="0"/>
              </a:rPr>
              <a:t> To increase productivity of the crop per acre.</a:t>
            </a:r>
          </a:p>
          <a:p>
            <a:pPr marL="0" indent="0" algn="l">
              <a:buNone/>
            </a:pPr>
            <a:r>
              <a:rPr lang="en-US" b="0" i="0" dirty="0">
                <a:solidFill>
                  <a:srgbClr val="333333"/>
                </a:solidFill>
                <a:effectLst/>
                <a:latin typeface="Roboto" panose="02000000000000000000" pitchFamily="2" charset="0"/>
              </a:rPr>
              <a:t>(ii) </a:t>
            </a:r>
            <a:r>
              <a:rPr lang="en-US" b="1" i="0" dirty="0">
                <a:solidFill>
                  <a:srgbClr val="333333"/>
                </a:solidFill>
                <a:effectLst/>
                <a:latin typeface="Roboto" panose="02000000000000000000" pitchFamily="2" charset="0"/>
              </a:rPr>
              <a:t>Improved quality:</a:t>
            </a:r>
            <a:r>
              <a:rPr lang="en-US" b="0" i="0" dirty="0">
                <a:solidFill>
                  <a:srgbClr val="333333"/>
                </a:solidFill>
                <a:effectLst/>
                <a:latin typeface="Roboto" panose="02000000000000000000" pitchFamily="2" charset="0"/>
              </a:rPr>
              <a:t> The quality of crop products vary from crop to crop. E.g., protein quality is important in pulses, oil quality in oilseeds, preserving quality in fruits and vegetables.</a:t>
            </a:r>
          </a:p>
          <a:p>
            <a:pPr marL="0" indent="0" algn="l">
              <a:buNone/>
            </a:pPr>
            <a:r>
              <a:rPr lang="en-US" b="0" i="0" dirty="0">
                <a:solidFill>
                  <a:srgbClr val="333333"/>
                </a:solidFill>
                <a:effectLst/>
                <a:latin typeface="Roboto" panose="02000000000000000000" pitchFamily="2" charset="0"/>
              </a:rPr>
              <a:t>(iii) </a:t>
            </a:r>
            <a:r>
              <a:rPr lang="en-US" b="1" i="0" dirty="0">
                <a:solidFill>
                  <a:srgbClr val="333333"/>
                </a:solidFill>
                <a:effectLst/>
                <a:latin typeface="Roboto" panose="02000000000000000000" pitchFamily="2" charset="0"/>
              </a:rPr>
              <a:t>Biotic and abiotic resistance:</a:t>
            </a:r>
            <a:r>
              <a:rPr lang="en-US" b="0" i="0" dirty="0">
                <a:solidFill>
                  <a:srgbClr val="333333"/>
                </a:solidFill>
                <a:effectLst/>
                <a:latin typeface="Roboto" panose="02000000000000000000" pitchFamily="2" charset="0"/>
              </a:rPr>
              <a:t> Biotic factors are the diseases, insects and nematodes while abiotic factors are the drought, salinity, water logging, heat, cold and frost which affect the crop productivity. Varieties resistant to these factors (stresses) can be improved to increase crop production.</a:t>
            </a:r>
          </a:p>
          <a:p>
            <a:pPr marL="0" indent="0" algn="l">
              <a:buNone/>
            </a:pPr>
            <a:r>
              <a:rPr lang="en-US" b="0" i="0" dirty="0">
                <a:solidFill>
                  <a:srgbClr val="333333"/>
                </a:solidFill>
                <a:effectLst/>
                <a:latin typeface="Roboto" panose="02000000000000000000" pitchFamily="2" charset="0"/>
              </a:rPr>
              <a:t>(iv) </a:t>
            </a:r>
            <a:r>
              <a:rPr lang="en-US" b="1" i="0" dirty="0">
                <a:solidFill>
                  <a:srgbClr val="333333"/>
                </a:solidFill>
                <a:effectLst/>
                <a:latin typeface="Roboto" panose="02000000000000000000" pitchFamily="2" charset="0"/>
              </a:rPr>
              <a:t>Change in maturity duration:</a:t>
            </a:r>
            <a:r>
              <a:rPr lang="en-US" b="0" i="0" dirty="0">
                <a:solidFill>
                  <a:srgbClr val="333333"/>
                </a:solidFill>
                <a:effectLst/>
                <a:latin typeface="Roboto" panose="02000000000000000000" pitchFamily="2" charset="0"/>
              </a:rPr>
              <a:t> Shorter maturity period of crop reduces the cost of crop production and makes the variety economical. Uniform maturity makes the harvesting process easy and reduces losses during harvesting.</a:t>
            </a:r>
          </a:p>
          <a:p>
            <a:pPr marL="0" indent="0" algn="l">
              <a:buNone/>
            </a:pPr>
            <a:r>
              <a:rPr lang="en-US" b="0" i="0" dirty="0">
                <a:solidFill>
                  <a:srgbClr val="333333"/>
                </a:solidFill>
                <a:effectLst/>
                <a:latin typeface="Roboto" panose="02000000000000000000" pitchFamily="2" charset="0"/>
              </a:rPr>
              <a:t>(v) </a:t>
            </a:r>
            <a:r>
              <a:rPr lang="en-US" b="1" i="0" dirty="0">
                <a:solidFill>
                  <a:srgbClr val="333333"/>
                </a:solidFill>
                <a:effectLst/>
                <a:latin typeface="Roboto" panose="02000000000000000000" pitchFamily="2" charset="0"/>
              </a:rPr>
              <a:t>Wider adaptability:</a:t>
            </a:r>
            <a:r>
              <a:rPr lang="en-US" b="0" i="0" dirty="0">
                <a:solidFill>
                  <a:srgbClr val="333333"/>
                </a:solidFill>
                <a:effectLst/>
                <a:latin typeface="Roboto" panose="02000000000000000000" pitchFamily="2" charset="0"/>
              </a:rPr>
              <a:t> It allows the crops to be grown under different climatic conditions in different areas.</a:t>
            </a:r>
          </a:p>
          <a:p>
            <a:pPr marL="0" indent="0" algn="l">
              <a:buNone/>
            </a:pPr>
            <a:r>
              <a:rPr lang="en-US" b="0" i="0" dirty="0">
                <a:solidFill>
                  <a:srgbClr val="333333"/>
                </a:solidFill>
                <a:effectLst/>
                <a:latin typeface="Roboto" panose="02000000000000000000" pitchFamily="2" charset="0"/>
              </a:rPr>
              <a:t>(vi) </a:t>
            </a:r>
            <a:r>
              <a:rPr lang="en-US" b="1" i="0" dirty="0">
                <a:solidFill>
                  <a:srgbClr val="333333"/>
                </a:solidFill>
                <a:effectLst/>
                <a:latin typeface="Roboto" panose="02000000000000000000" pitchFamily="2" charset="0"/>
              </a:rPr>
              <a:t>Desirable agronomic characteristics:</a:t>
            </a:r>
            <a:r>
              <a:rPr lang="en-US" b="0" i="0" dirty="0">
                <a:solidFill>
                  <a:srgbClr val="333333"/>
                </a:solidFill>
                <a:effectLst/>
                <a:latin typeface="Roboto" panose="02000000000000000000" pitchFamily="2" charset="0"/>
              </a:rPr>
              <a:t> It increases productivity, for example, tallness and profuse branching are desirable characters for fodder crops; while dwarfness is desired in cereals, so that less nutrients are consumed by these crops.</a:t>
            </a:r>
          </a:p>
          <a:p>
            <a:endParaRPr lang="en-IN" dirty="0"/>
          </a:p>
        </p:txBody>
      </p:sp>
      <p:sp>
        <p:nvSpPr>
          <p:cNvPr id="4" name="Date Placeholder 3">
            <a:extLst>
              <a:ext uri="{FF2B5EF4-FFF2-40B4-BE49-F238E27FC236}">
                <a16:creationId xmlns:a16="http://schemas.microsoft.com/office/drawing/2014/main" id="{F6DE492A-2F62-30EC-6952-599D28810058}"/>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B8472C4B-96B5-1436-B475-307523A34CA6}"/>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8965D876-E187-6AEC-4123-7CCC45C685B2}"/>
              </a:ext>
            </a:extLst>
          </p:cNvPr>
          <p:cNvSpPr>
            <a:spLocks noGrp="1"/>
          </p:cNvSpPr>
          <p:nvPr>
            <p:ph type="sldNum" sz="quarter" idx="12"/>
          </p:nvPr>
        </p:nvSpPr>
        <p:spPr/>
        <p:txBody>
          <a:bodyPr/>
          <a:lstStyle/>
          <a:p>
            <a:fld id="{575ECA60-60BD-44CE-AEDC-39A602A7EB16}" type="slidenum">
              <a:rPr lang="en-US" altLang="en-US" smtClean="0"/>
              <a:pPr/>
              <a:t>8</a:t>
            </a:fld>
            <a:endParaRPr lang="en-US" altLang="en-US"/>
          </a:p>
        </p:txBody>
      </p:sp>
    </p:spTree>
    <p:extLst>
      <p:ext uri="{BB962C8B-B14F-4D97-AF65-F5344CB8AC3E}">
        <p14:creationId xmlns:p14="http://schemas.microsoft.com/office/powerpoint/2010/main" val="3765442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7687B8-4B0D-0B4B-5590-0C5D75A456C0}"/>
              </a:ext>
            </a:extLst>
          </p:cNvPr>
          <p:cNvSpPr>
            <a:spLocks noGrp="1"/>
          </p:cNvSpPr>
          <p:nvPr>
            <p:ph idx="1"/>
          </p:nvPr>
        </p:nvSpPr>
        <p:spPr>
          <a:xfrm>
            <a:off x="1097280" y="1845734"/>
            <a:ext cx="7437120" cy="4023360"/>
          </a:xfrm>
        </p:spPr>
        <p:txBody>
          <a:bodyPr>
            <a:normAutofit lnSpcReduction="10000"/>
          </a:bodyPr>
          <a:lstStyle/>
          <a:p>
            <a:pPr marL="0" indent="0">
              <a:buNone/>
            </a:pPr>
            <a:r>
              <a:rPr lang="en-US" sz="2800" b="1" i="0" dirty="0">
                <a:solidFill>
                  <a:srgbClr val="333333"/>
                </a:solidFill>
                <a:effectLst/>
                <a:latin typeface="Roboto" panose="02000000000000000000" pitchFamily="2" charset="0"/>
              </a:rPr>
              <a:t>Plant nutrients:</a:t>
            </a:r>
            <a:r>
              <a:rPr lang="en-US" sz="2800" b="0" i="0" dirty="0">
                <a:solidFill>
                  <a:srgbClr val="333333"/>
                </a:solidFill>
                <a:effectLst/>
                <a:latin typeface="Roboto" panose="02000000000000000000" pitchFamily="2" charset="0"/>
              </a:rPr>
              <a:t> Nutrients are supplied to plants by air, water and soil. There are sixteen nutrients which are essential for plants. Air supplies carbon and oxygen; hydrogen comes from water and soil supplies the other thirteen nutrients to plants. Amongst these thirteen nutrients, six are required in large quantities and are therefore called macro-nutrients. The other seven nutrients are used by plants in small quantities and are therefore called micro-nutrients.</a:t>
            </a:r>
            <a:endParaRPr lang="en-IN" sz="2800" dirty="0"/>
          </a:p>
        </p:txBody>
      </p:sp>
      <p:pic>
        <p:nvPicPr>
          <p:cNvPr id="4098" name="Picture 2" descr="Plant Nutrients: What They Need and When They Need It | Gardener's Path">
            <a:extLst>
              <a:ext uri="{FF2B5EF4-FFF2-40B4-BE49-F238E27FC236}">
                <a16:creationId xmlns:a16="http://schemas.microsoft.com/office/drawing/2014/main" id="{8D1FC694-8CF9-7C73-FEAB-855663910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0" y="1845734"/>
            <a:ext cx="2712720" cy="4069080"/>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98FCD637-81A6-8ADE-1235-C12F9AB3976C}"/>
              </a:ext>
            </a:extLst>
          </p:cNvPr>
          <p:cNvSpPr>
            <a:spLocks noGrp="1"/>
          </p:cNvSpPr>
          <p:nvPr>
            <p:ph type="dt" sz="half" idx="10"/>
          </p:nvPr>
        </p:nvSpPr>
        <p:spPr/>
        <p:txBody>
          <a:bodyPr/>
          <a:lstStyle/>
          <a:p>
            <a:r>
              <a:rPr lang="en-US" altLang="en-US"/>
              <a:t>4/5/2022</a:t>
            </a:r>
          </a:p>
        </p:txBody>
      </p:sp>
      <p:sp>
        <p:nvSpPr>
          <p:cNvPr id="4" name="Footer Placeholder 3">
            <a:extLst>
              <a:ext uri="{FF2B5EF4-FFF2-40B4-BE49-F238E27FC236}">
                <a16:creationId xmlns:a16="http://schemas.microsoft.com/office/drawing/2014/main" id="{C40E1C60-BDF3-9107-E2A0-4BDF778C0359}"/>
              </a:ext>
            </a:extLst>
          </p:cNvPr>
          <p:cNvSpPr>
            <a:spLocks noGrp="1"/>
          </p:cNvSpPr>
          <p:nvPr>
            <p:ph type="ftr" sz="quarter" idx="11"/>
          </p:nvPr>
        </p:nvSpPr>
        <p:spPr/>
        <p:txBody>
          <a:bodyPr/>
          <a:lstStyle/>
          <a:p>
            <a:r>
              <a:rPr lang="en-US" altLang="en-US"/>
              <a:t>STUDYBIO.IN</a:t>
            </a:r>
          </a:p>
        </p:txBody>
      </p:sp>
      <p:sp>
        <p:nvSpPr>
          <p:cNvPr id="5" name="Slide Number Placeholder 4">
            <a:extLst>
              <a:ext uri="{FF2B5EF4-FFF2-40B4-BE49-F238E27FC236}">
                <a16:creationId xmlns:a16="http://schemas.microsoft.com/office/drawing/2014/main" id="{12E021B4-4643-61E0-1AE3-16D537D41AE7}"/>
              </a:ext>
            </a:extLst>
          </p:cNvPr>
          <p:cNvSpPr>
            <a:spLocks noGrp="1"/>
          </p:cNvSpPr>
          <p:nvPr>
            <p:ph type="sldNum" sz="quarter" idx="12"/>
          </p:nvPr>
        </p:nvSpPr>
        <p:spPr/>
        <p:txBody>
          <a:bodyPr/>
          <a:lstStyle/>
          <a:p>
            <a:fld id="{575ECA60-60BD-44CE-AEDC-39A602A7EB16}" type="slidenum">
              <a:rPr lang="en-US" altLang="en-US" smtClean="0"/>
              <a:pPr/>
              <a:t>9</a:t>
            </a:fld>
            <a:endParaRPr lang="en-US" altLang="en-US"/>
          </a:p>
        </p:txBody>
      </p:sp>
    </p:spTree>
    <p:extLst>
      <p:ext uri="{BB962C8B-B14F-4D97-AF65-F5344CB8AC3E}">
        <p14:creationId xmlns:p14="http://schemas.microsoft.com/office/powerpoint/2010/main" val="2485258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40C9A-F6D6-14CF-81F2-D7DB572851B5}"/>
              </a:ext>
            </a:extLst>
          </p:cNvPr>
          <p:cNvSpPr>
            <a:spLocks noGrp="1"/>
          </p:cNvSpPr>
          <p:nvPr>
            <p:ph type="title"/>
          </p:nvPr>
        </p:nvSpPr>
        <p:spPr/>
        <p:txBody>
          <a:bodyPr>
            <a:normAutofit/>
          </a:bodyPr>
          <a:lstStyle/>
          <a:p>
            <a:r>
              <a:rPr lang="en-US" b="1" i="0" dirty="0">
                <a:solidFill>
                  <a:srgbClr val="333333"/>
                </a:solidFill>
                <a:effectLst/>
                <a:latin typeface="Roboto" panose="02000000000000000000" pitchFamily="2" charset="0"/>
              </a:rPr>
              <a:t>Nutrients supplied by air, water and soil</a:t>
            </a:r>
            <a:endParaRPr lang="en-IN" dirty="0"/>
          </a:p>
        </p:txBody>
      </p:sp>
      <p:graphicFrame>
        <p:nvGraphicFramePr>
          <p:cNvPr id="4" name="Content Placeholder 3">
            <a:extLst>
              <a:ext uri="{FF2B5EF4-FFF2-40B4-BE49-F238E27FC236}">
                <a16:creationId xmlns:a16="http://schemas.microsoft.com/office/drawing/2014/main" id="{515FFD54-C7CC-A949-947F-59837F387840}"/>
              </a:ext>
            </a:extLst>
          </p:cNvPr>
          <p:cNvGraphicFramePr>
            <a:graphicFrameLocks noGrp="1"/>
          </p:cNvGraphicFramePr>
          <p:nvPr>
            <p:ph idx="1"/>
            <p:extLst>
              <p:ext uri="{D42A27DB-BD31-4B8C-83A1-F6EECF244321}">
                <p14:modId xmlns:p14="http://schemas.microsoft.com/office/powerpoint/2010/main" val="1052938598"/>
              </p:ext>
            </p:extLst>
          </p:nvPr>
        </p:nvGraphicFramePr>
        <p:xfrm>
          <a:off x="1447800" y="2133600"/>
          <a:ext cx="8839200" cy="4113614"/>
        </p:xfrm>
        <a:graphic>
          <a:graphicData uri="http://schemas.openxmlformats.org/drawingml/2006/table">
            <a:tbl>
              <a:tblPr/>
              <a:tblGrid>
                <a:gridCol w="4419600">
                  <a:extLst>
                    <a:ext uri="{9D8B030D-6E8A-4147-A177-3AD203B41FA5}">
                      <a16:colId xmlns:a16="http://schemas.microsoft.com/office/drawing/2014/main" val="205511989"/>
                    </a:ext>
                  </a:extLst>
                </a:gridCol>
                <a:gridCol w="4419600">
                  <a:extLst>
                    <a:ext uri="{9D8B030D-6E8A-4147-A177-3AD203B41FA5}">
                      <a16:colId xmlns:a16="http://schemas.microsoft.com/office/drawing/2014/main" val="803775778"/>
                    </a:ext>
                  </a:extLst>
                </a:gridCol>
              </a:tblGrid>
              <a:tr h="424419">
                <a:tc>
                  <a:txBody>
                    <a:bodyPr/>
                    <a:lstStyle/>
                    <a:p>
                      <a:pPr algn="ctr"/>
                      <a:r>
                        <a:rPr lang="en-IN" sz="2400" b="1">
                          <a:effectLst/>
                        </a:rPr>
                        <a:t>Source</a:t>
                      </a:r>
                      <a:endParaRPr lang="en-IN" sz="2400">
                        <a:effectLst/>
                      </a:endParaRPr>
                    </a:p>
                  </a:txBody>
                  <a:tcPr marL="83665" marR="83665" marT="41832" marB="41832" anchor="ctr">
                    <a:lnL>
                      <a:noFill/>
                    </a:lnL>
                    <a:lnR>
                      <a:noFill/>
                    </a:lnR>
                    <a:lnT>
                      <a:noFill/>
                    </a:lnT>
                    <a:lnB>
                      <a:noFill/>
                    </a:lnB>
                    <a:solidFill>
                      <a:srgbClr val="FFFFFF"/>
                    </a:solidFill>
                  </a:tcPr>
                </a:tc>
                <a:tc>
                  <a:txBody>
                    <a:bodyPr/>
                    <a:lstStyle/>
                    <a:p>
                      <a:pPr algn="ctr"/>
                      <a:r>
                        <a:rPr lang="en-IN" sz="2400" b="1">
                          <a:effectLst/>
                        </a:rPr>
                        <a:t>Nutrients</a:t>
                      </a:r>
                      <a:endParaRPr lang="en-IN" sz="2400">
                        <a:effectLst/>
                      </a:endParaRPr>
                    </a:p>
                  </a:txBody>
                  <a:tcPr marL="83665" marR="83665" marT="41832" marB="41832" anchor="ctr">
                    <a:lnL>
                      <a:noFill/>
                    </a:lnL>
                    <a:lnR>
                      <a:noFill/>
                    </a:lnR>
                    <a:lnT>
                      <a:noFill/>
                    </a:lnT>
                    <a:lnB>
                      <a:noFill/>
                    </a:lnB>
                    <a:solidFill>
                      <a:srgbClr val="FFFFFF"/>
                    </a:solidFill>
                  </a:tcPr>
                </a:tc>
                <a:extLst>
                  <a:ext uri="{0D108BD9-81ED-4DB2-BD59-A6C34878D82A}">
                    <a16:rowId xmlns:a16="http://schemas.microsoft.com/office/drawing/2014/main" val="2519314950"/>
                  </a:ext>
                </a:extLst>
              </a:tr>
              <a:tr h="424419">
                <a:tc>
                  <a:txBody>
                    <a:bodyPr/>
                    <a:lstStyle/>
                    <a:p>
                      <a:pPr algn="ctr"/>
                      <a:r>
                        <a:rPr lang="en-IN" sz="2400">
                          <a:effectLst/>
                        </a:rPr>
                        <a:t>Air</a:t>
                      </a:r>
                    </a:p>
                  </a:txBody>
                  <a:tcPr marL="83665" marR="83665" marT="41832" marB="41832" anchor="ctr">
                    <a:lnL>
                      <a:noFill/>
                    </a:lnL>
                    <a:lnR>
                      <a:noFill/>
                    </a:lnR>
                    <a:lnT>
                      <a:noFill/>
                    </a:lnT>
                    <a:lnB>
                      <a:noFill/>
                    </a:lnB>
                    <a:solidFill>
                      <a:srgbClr val="FFFFFF"/>
                    </a:solidFill>
                  </a:tcPr>
                </a:tc>
                <a:tc>
                  <a:txBody>
                    <a:bodyPr/>
                    <a:lstStyle/>
                    <a:p>
                      <a:pPr algn="ctr"/>
                      <a:r>
                        <a:rPr lang="en-IN" sz="2400">
                          <a:effectLst/>
                        </a:rPr>
                        <a:t>Carbon, Oxygen</a:t>
                      </a:r>
                    </a:p>
                  </a:txBody>
                  <a:tcPr marL="83665" marR="83665" marT="41832" marB="41832" anchor="ctr">
                    <a:lnL>
                      <a:noFill/>
                    </a:lnL>
                    <a:lnR>
                      <a:noFill/>
                    </a:lnR>
                    <a:lnT>
                      <a:noFill/>
                    </a:lnT>
                    <a:lnB>
                      <a:noFill/>
                    </a:lnB>
                    <a:solidFill>
                      <a:srgbClr val="FFFFFF"/>
                    </a:solidFill>
                  </a:tcPr>
                </a:tc>
                <a:extLst>
                  <a:ext uri="{0D108BD9-81ED-4DB2-BD59-A6C34878D82A}">
                    <a16:rowId xmlns:a16="http://schemas.microsoft.com/office/drawing/2014/main" val="3905800530"/>
                  </a:ext>
                </a:extLst>
              </a:tr>
              <a:tr h="424419">
                <a:tc>
                  <a:txBody>
                    <a:bodyPr/>
                    <a:lstStyle/>
                    <a:p>
                      <a:pPr algn="ctr"/>
                      <a:r>
                        <a:rPr lang="en-IN" sz="2400">
                          <a:effectLst/>
                        </a:rPr>
                        <a:t>Water</a:t>
                      </a:r>
                    </a:p>
                  </a:txBody>
                  <a:tcPr marL="83665" marR="83665" marT="41832" marB="41832" anchor="ctr">
                    <a:lnL>
                      <a:noFill/>
                    </a:lnL>
                    <a:lnR>
                      <a:noFill/>
                    </a:lnR>
                    <a:lnT>
                      <a:noFill/>
                    </a:lnT>
                    <a:lnB>
                      <a:noFill/>
                    </a:lnB>
                    <a:solidFill>
                      <a:srgbClr val="FFFFFF"/>
                    </a:solidFill>
                  </a:tcPr>
                </a:tc>
                <a:tc>
                  <a:txBody>
                    <a:bodyPr/>
                    <a:lstStyle/>
                    <a:p>
                      <a:pPr algn="ctr"/>
                      <a:r>
                        <a:rPr lang="en-IN" sz="2400">
                          <a:effectLst/>
                        </a:rPr>
                        <a:t>Hydrogen, Oxygen</a:t>
                      </a:r>
                    </a:p>
                  </a:txBody>
                  <a:tcPr marL="83665" marR="83665" marT="41832" marB="41832" anchor="ctr">
                    <a:lnL>
                      <a:noFill/>
                    </a:lnL>
                    <a:lnR>
                      <a:noFill/>
                    </a:lnR>
                    <a:lnT>
                      <a:noFill/>
                    </a:lnT>
                    <a:lnB>
                      <a:noFill/>
                    </a:lnB>
                    <a:solidFill>
                      <a:srgbClr val="FFFFFF"/>
                    </a:solidFill>
                  </a:tcPr>
                </a:tc>
                <a:extLst>
                  <a:ext uri="{0D108BD9-81ED-4DB2-BD59-A6C34878D82A}">
                    <a16:rowId xmlns:a16="http://schemas.microsoft.com/office/drawing/2014/main" val="1032010677"/>
                  </a:ext>
                </a:extLst>
              </a:tr>
              <a:tr h="1264156">
                <a:tc>
                  <a:txBody>
                    <a:bodyPr/>
                    <a:lstStyle/>
                    <a:p>
                      <a:pPr algn="ctr"/>
                      <a:r>
                        <a:rPr lang="en-IN" sz="2400">
                          <a:effectLst/>
                        </a:rPr>
                        <a:t>Soil</a:t>
                      </a:r>
                    </a:p>
                  </a:txBody>
                  <a:tcPr marL="83665" marR="83665" marT="41832" marB="41832" anchor="ctr">
                    <a:lnL>
                      <a:noFill/>
                    </a:lnL>
                    <a:lnR>
                      <a:noFill/>
                    </a:lnR>
                    <a:lnT>
                      <a:noFill/>
                    </a:lnT>
                    <a:lnB>
                      <a:noFill/>
                    </a:lnB>
                    <a:solidFill>
                      <a:srgbClr val="FFFFFF"/>
                    </a:solidFill>
                  </a:tcPr>
                </a:tc>
                <a:tc>
                  <a:txBody>
                    <a:bodyPr/>
                    <a:lstStyle/>
                    <a:p>
                      <a:pPr algn="ctr"/>
                      <a:r>
                        <a:rPr lang="en-IN" sz="2400" dirty="0">
                          <a:effectLst/>
                        </a:rPr>
                        <a:t>(</a:t>
                      </a:r>
                      <a:r>
                        <a:rPr lang="en-IN" sz="2400" dirty="0" err="1">
                          <a:effectLst/>
                        </a:rPr>
                        <a:t>i</a:t>
                      </a:r>
                      <a:r>
                        <a:rPr lang="en-IN" sz="2400" dirty="0">
                          <a:effectLst/>
                        </a:rPr>
                        <a:t>) </a:t>
                      </a:r>
                      <a:r>
                        <a:rPr lang="en-IN" sz="2400" b="1" dirty="0">
                          <a:effectLst/>
                        </a:rPr>
                        <a:t>Macro-nutrients:</a:t>
                      </a:r>
                      <a:r>
                        <a:rPr lang="en-IN" sz="2400" dirty="0">
                          <a:effectLst/>
                        </a:rPr>
                        <a:t> Nitrogen, phosphorus, potassium, calcium and sulphur.</a:t>
                      </a:r>
                    </a:p>
                  </a:txBody>
                  <a:tcPr marL="83665" marR="83665" marT="41832" marB="41832" anchor="ctr">
                    <a:lnL>
                      <a:noFill/>
                    </a:lnL>
                    <a:lnR>
                      <a:noFill/>
                    </a:lnR>
                    <a:lnT>
                      <a:noFill/>
                    </a:lnT>
                    <a:lnB>
                      <a:noFill/>
                    </a:lnB>
                    <a:solidFill>
                      <a:srgbClr val="FFFFFF"/>
                    </a:solidFill>
                  </a:tcPr>
                </a:tc>
                <a:extLst>
                  <a:ext uri="{0D108BD9-81ED-4DB2-BD59-A6C34878D82A}">
                    <a16:rowId xmlns:a16="http://schemas.microsoft.com/office/drawing/2014/main" val="1937010048"/>
                  </a:ext>
                </a:extLst>
              </a:tr>
              <a:tr h="1501186">
                <a:tc>
                  <a:txBody>
                    <a:bodyPr/>
                    <a:lstStyle/>
                    <a:p>
                      <a:pPr algn="ctr"/>
                      <a:r>
                        <a:rPr lang="en-IN" sz="2400">
                          <a:effectLst/>
                        </a:rPr>
                        <a:t> </a:t>
                      </a:r>
                    </a:p>
                  </a:txBody>
                  <a:tcPr marL="83665" marR="83665" marT="41832" marB="41832" anchor="ctr">
                    <a:lnL>
                      <a:noFill/>
                    </a:lnL>
                    <a:lnR>
                      <a:noFill/>
                    </a:lnR>
                    <a:lnT>
                      <a:noFill/>
                    </a:lnT>
                    <a:lnB>
                      <a:noFill/>
                    </a:lnB>
                    <a:solidFill>
                      <a:srgbClr val="FFFFFF"/>
                    </a:solidFill>
                  </a:tcPr>
                </a:tc>
                <a:tc>
                  <a:txBody>
                    <a:bodyPr/>
                    <a:lstStyle/>
                    <a:p>
                      <a:pPr algn="ctr"/>
                      <a:r>
                        <a:rPr lang="en-IN" sz="2400" dirty="0">
                          <a:effectLst/>
                        </a:rPr>
                        <a:t>(ii) </a:t>
                      </a:r>
                      <a:r>
                        <a:rPr lang="en-IN" sz="2400" b="1" dirty="0">
                          <a:effectLst/>
                        </a:rPr>
                        <a:t>Micro-nutrients:</a:t>
                      </a:r>
                      <a:r>
                        <a:rPr lang="en-IN" sz="2400" dirty="0">
                          <a:effectLst/>
                        </a:rPr>
                        <a:t> Iron, manganese, boron, zinc, copper, molybdenum and chlorine.</a:t>
                      </a:r>
                    </a:p>
                  </a:txBody>
                  <a:tcPr marL="83665" marR="83665" marT="41832" marB="41832" anchor="ctr">
                    <a:lnL>
                      <a:noFill/>
                    </a:lnL>
                    <a:lnR>
                      <a:noFill/>
                    </a:lnR>
                    <a:lnT>
                      <a:noFill/>
                    </a:lnT>
                    <a:lnB>
                      <a:noFill/>
                    </a:lnB>
                    <a:solidFill>
                      <a:srgbClr val="FFFFFF"/>
                    </a:solidFill>
                  </a:tcPr>
                </a:tc>
                <a:extLst>
                  <a:ext uri="{0D108BD9-81ED-4DB2-BD59-A6C34878D82A}">
                    <a16:rowId xmlns:a16="http://schemas.microsoft.com/office/drawing/2014/main" val="1437084591"/>
                  </a:ext>
                </a:extLst>
              </a:tr>
            </a:tbl>
          </a:graphicData>
        </a:graphic>
      </p:graphicFrame>
      <p:sp>
        <p:nvSpPr>
          <p:cNvPr id="3" name="Date Placeholder 2">
            <a:extLst>
              <a:ext uri="{FF2B5EF4-FFF2-40B4-BE49-F238E27FC236}">
                <a16:creationId xmlns:a16="http://schemas.microsoft.com/office/drawing/2014/main" id="{A1F91DD5-360C-C97F-FA2E-F50E3464F2C5}"/>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A2F62764-8EA9-6A74-7587-C98284DA4FB4}"/>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8F663AC9-E9E7-9835-CC3D-C9288C4FD40C}"/>
              </a:ext>
            </a:extLst>
          </p:cNvPr>
          <p:cNvSpPr>
            <a:spLocks noGrp="1"/>
          </p:cNvSpPr>
          <p:nvPr>
            <p:ph type="sldNum" sz="quarter" idx="12"/>
          </p:nvPr>
        </p:nvSpPr>
        <p:spPr/>
        <p:txBody>
          <a:bodyPr/>
          <a:lstStyle/>
          <a:p>
            <a:fld id="{575ECA60-60BD-44CE-AEDC-39A602A7EB16}" type="slidenum">
              <a:rPr lang="en-US" altLang="en-US" smtClean="0"/>
              <a:pPr/>
              <a:t>10</a:t>
            </a:fld>
            <a:endParaRPr lang="en-US" altLang="en-US"/>
          </a:p>
        </p:txBody>
      </p:sp>
    </p:spTree>
    <p:extLst>
      <p:ext uri="{BB962C8B-B14F-4D97-AF65-F5344CB8AC3E}">
        <p14:creationId xmlns:p14="http://schemas.microsoft.com/office/powerpoint/2010/main" val="1603495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7B0F0-61F0-AB7F-6D58-941D45ED7B59}"/>
              </a:ext>
            </a:extLst>
          </p:cNvPr>
          <p:cNvSpPr>
            <a:spLocks noGrp="1"/>
          </p:cNvSpPr>
          <p:nvPr>
            <p:ph type="title"/>
          </p:nvPr>
        </p:nvSpPr>
        <p:spPr/>
        <p:txBody>
          <a:bodyPr/>
          <a:lstStyle/>
          <a:p>
            <a:r>
              <a:rPr lang="en-US" sz="4800" b="1" i="0" dirty="0">
                <a:solidFill>
                  <a:srgbClr val="333333"/>
                </a:solidFill>
                <a:effectLst/>
                <a:latin typeface="Roboto" panose="02000000000000000000" pitchFamily="2" charset="0"/>
              </a:rPr>
              <a:t>Manure:</a:t>
            </a:r>
            <a:r>
              <a:rPr lang="en-US" sz="4800" b="0" i="0" dirty="0">
                <a:solidFill>
                  <a:srgbClr val="333333"/>
                </a:solidFill>
                <a:effectLst/>
                <a:latin typeface="Roboto" panose="02000000000000000000" pitchFamily="2" charset="0"/>
              </a:rPr>
              <a:t> </a:t>
            </a:r>
            <a:endParaRPr lang="en-IN" dirty="0"/>
          </a:p>
        </p:txBody>
      </p:sp>
      <p:sp>
        <p:nvSpPr>
          <p:cNvPr id="3" name="Content Placeholder 2">
            <a:extLst>
              <a:ext uri="{FF2B5EF4-FFF2-40B4-BE49-F238E27FC236}">
                <a16:creationId xmlns:a16="http://schemas.microsoft.com/office/drawing/2014/main" id="{3B502E0F-7315-9D09-5291-FD0CEE456E0F}"/>
              </a:ext>
            </a:extLst>
          </p:cNvPr>
          <p:cNvSpPr>
            <a:spLocks noGrp="1"/>
          </p:cNvSpPr>
          <p:nvPr>
            <p:ph idx="1"/>
          </p:nvPr>
        </p:nvSpPr>
        <p:spPr/>
        <p:txBody>
          <a:bodyPr>
            <a:normAutofit fontScale="92500"/>
          </a:bodyPr>
          <a:lstStyle/>
          <a:p>
            <a:pPr marL="0" indent="0">
              <a:buNone/>
            </a:pPr>
            <a:r>
              <a:rPr lang="en-US" sz="2800" b="0" i="0" dirty="0">
                <a:solidFill>
                  <a:srgbClr val="333333"/>
                </a:solidFill>
                <a:effectLst/>
                <a:latin typeface="Roboto" panose="02000000000000000000" pitchFamily="2" charset="0"/>
              </a:rPr>
              <a:t>Manure contains large quantities of organic matter and also supplies small quantities of nutrients to the soil. Manure is prepared by the decomposition of animal excreta and plant waste. Manure helps in enriching soil with nutrients and organic matter and increasing soil fertility. On the basis of the kind of biological waste used to make manure, it can be classified into three types: </a:t>
            </a:r>
          </a:p>
          <a:p>
            <a:pPr marL="571500" indent="-571500">
              <a:buAutoNum type="romanLcParenBoth"/>
            </a:pPr>
            <a:r>
              <a:rPr lang="en-US" sz="2800" b="0" i="0" dirty="0">
                <a:solidFill>
                  <a:srgbClr val="333333"/>
                </a:solidFill>
                <a:effectLst/>
                <a:latin typeface="Roboto" panose="02000000000000000000" pitchFamily="2" charset="0"/>
              </a:rPr>
              <a:t>Compost </a:t>
            </a:r>
          </a:p>
          <a:p>
            <a:pPr marL="571500" indent="-571500">
              <a:buAutoNum type="romanLcParenBoth"/>
            </a:pPr>
            <a:r>
              <a:rPr lang="en-US" sz="2800" b="0" i="0" dirty="0" err="1">
                <a:solidFill>
                  <a:srgbClr val="333333"/>
                </a:solidFill>
                <a:effectLst/>
                <a:latin typeface="Roboto" panose="02000000000000000000" pitchFamily="2" charset="0"/>
              </a:rPr>
              <a:t>Vermi</a:t>
            </a:r>
            <a:r>
              <a:rPr lang="en-US" sz="2800" b="0" i="0" dirty="0">
                <a:solidFill>
                  <a:srgbClr val="333333"/>
                </a:solidFill>
                <a:effectLst/>
                <a:latin typeface="Roboto" panose="02000000000000000000" pitchFamily="2" charset="0"/>
              </a:rPr>
              <a:t>-compost</a:t>
            </a:r>
          </a:p>
          <a:p>
            <a:pPr marL="571500" indent="-571500">
              <a:buAutoNum type="romanLcParenBoth"/>
            </a:pPr>
            <a:r>
              <a:rPr lang="en-US" sz="2800" b="0" i="0" dirty="0">
                <a:solidFill>
                  <a:srgbClr val="333333"/>
                </a:solidFill>
                <a:effectLst/>
                <a:latin typeface="Roboto" panose="02000000000000000000" pitchFamily="2" charset="0"/>
              </a:rPr>
              <a:t>Green manure.</a:t>
            </a:r>
            <a:endParaRPr lang="en-IN" sz="2800" dirty="0"/>
          </a:p>
        </p:txBody>
      </p:sp>
      <p:pic>
        <p:nvPicPr>
          <p:cNvPr id="5122" name="Picture 2" descr="SAPRETAILER Enriched Cow Dung Compost Manure 1Kg : Amazon.in: Garden &amp;  Outdoors">
            <a:extLst>
              <a:ext uri="{FF2B5EF4-FFF2-40B4-BE49-F238E27FC236}">
                <a16:creationId xmlns:a16="http://schemas.microsoft.com/office/drawing/2014/main" id="{7CA87840-49C9-2174-7ED3-A96717AF4D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68418" y="178229"/>
            <a:ext cx="1587262" cy="1450757"/>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69841B01-053B-3B5D-3793-B97ADF428C13}"/>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B327CF2F-8E15-C7BE-01E6-B9624508172C}"/>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5A085407-8B26-CCCA-05D3-25DE23FAF073}"/>
              </a:ext>
            </a:extLst>
          </p:cNvPr>
          <p:cNvSpPr>
            <a:spLocks noGrp="1"/>
          </p:cNvSpPr>
          <p:nvPr>
            <p:ph type="sldNum" sz="quarter" idx="12"/>
          </p:nvPr>
        </p:nvSpPr>
        <p:spPr/>
        <p:txBody>
          <a:bodyPr/>
          <a:lstStyle/>
          <a:p>
            <a:fld id="{575ECA60-60BD-44CE-AEDC-39A602A7EB16}" type="slidenum">
              <a:rPr lang="en-US" altLang="en-US" smtClean="0"/>
              <a:pPr/>
              <a:t>11</a:t>
            </a:fld>
            <a:endParaRPr lang="en-US" altLang="en-US"/>
          </a:p>
        </p:txBody>
      </p:sp>
    </p:spTree>
    <p:extLst>
      <p:ext uri="{BB962C8B-B14F-4D97-AF65-F5344CB8AC3E}">
        <p14:creationId xmlns:p14="http://schemas.microsoft.com/office/powerpoint/2010/main" val="4014265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7F7E94-988C-0636-AF0B-22072685A58A}"/>
              </a:ext>
            </a:extLst>
          </p:cNvPr>
          <p:cNvSpPr>
            <a:spLocks noGrp="1"/>
          </p:cNvSpPr>
          <p:nvPr>
            <p:ph idx="1"/>
          </p:nvPr>
        </p:nvSpPr>
        <p:spPr>
          <a:xfrm>
            <a:off x="1154083" y="1752600"/>
            <a:ext cx="10058400" cy="3931920"/>
          </a:xfrm>
        </p:spPr>
        <p:txBody>
          <a:bodyPr>
            <a:noAutofit/>
          </a:bodyPr>
          <a:lstStyle/>
          <a:p>
            <a:pPr marL="0" indent="0" algn="l">
              <a:buNone/>
            </a:pPr>
            <a:r>
              <a:rPr lang="en-US" sz="2800" b="0" i="0" dirty="0">
                <a:solidFill>
                  <a:srgbClr val="333333"/>
                </a:solidFill>
                <a:effectLst/>
                <a:latin typeface="Roboto" panose="02000000000000000000" pitchFamily="2" charset="0"/>
              </a:rPr>
              <a:t>It can be farm waste material such as livestock excreta (cow dung etc.), vegetables waste, animal refuse, domestic waste, sewage waste, straw, eradicated weeds, etc. This material is decomposed in pits and this process of decomposition is also called composting. This compost is rich in organic matter and nutrients.</a:t>
            </a:r>
          </a:p>
          <a:p>
            <a:pPr marL="0" indent="0">
              <a:buNone/>
            </a:pPr>
            <a:endParaRPr lang="en-IN" sz="2800" dirty="0"/>
          </a:p>
        </p:txBody>
      </p:sp>
      <p:pic>
        <p:nvPicPr>
          <p:cNvPr id="6146" name="Picture 2" descr="Compost With Composted Earth Stock Photo - Download Image Now - iStock">
            <a:extLst>
              <a:ext uri="{FF2B5EF4-FFF2-40B4-BE49-F238E27FC236}">
                <a16:creationId xmlns:a16="http://schemas.microsoft.com/office/drawing/2014/main" id="{D32B9C1A-5030-8C9C-BECF-DA760B35B1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7287" y="38100"/>
            <a:ext cx="2399129" cy="1600200"/>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B8F077D1-7FEC-16F4-E288-98A401490B02}"/>
              </a:ext>
            </a:extLst>
          </p:cNvPr>
          <p:cNvSpPr>
            <a:spLocks noGrp="1"/>
          </p:cNvSpPr>
          <p:nvPr>
            <p:ph type="dt" sz="half" idx="10"/>
          </p:nvPr>
        </p:nvSpPr>
        <p:spPr/>
        <p:txBody>
          <a:bodyPr/>
          <a:lstStyle/>
          <a:p>
            <a:r>
              <a:rPr lang="en-US" altLang="en-US"/>
              <a:t>4/5/2022</a:t>
            </a:r>
          </a:p>
        </p:txBody>
      </p:sp>
      <p:sp>
        <p:nvSpPr>
          <p:cNvPr id="4" name="Footer Placeholder 3">
            <a:extLst>
              <a:ext uri="{FF2B5EF4-FFF2-40B4-BE49-F238E27FC236}">
                <a16:creationId xmlns:a16="http://schemas.microsoft.com/office/drawing/2014/main" id="{67B52DC0-7EFA-022A-546B-57CAFB5124C3}"/>
              </a:ext>
            </a:extLst>
          </p:cNvPr>
          <p:cNvSpPr>
            <a:spLocks noGrp="1"/>
          </p:cNvSpPr>
          <p:nvPr>
            <p:ph type="ftr" sz="quarter" idx="11"/>
          </p:nvPr>
        </p:nvSpPr>
        <p:spPr/>
        <p:txBody>
          <a:bodyPr/>
          <a:lstStyle/>
          <a:p>
            <a:r>
              <a:rPr lang="en-US" altLang="en-US"/>
              <a:t>STUDYBIO.IN</a:t>
            </a:r>
          </a:p>
        </p:txBody>
      </p:sp>
      <p:sp>
        <p:nvSpPr>
          <p:cNvPr id="5" name="Slide Number Placeholder 4">
            <a:extLst>
              <a:ext uri="{FF2B5EF4-FFF2-40B4-BE49-F238E27FC236}">
                <a16:creationId xmlns:a16="http://schemas.microsoft.com/office/drawing/2014/main" id="{0BD67FD9-BE46-E5A2-A72C-6D2E816DE85C}"/>
              </a:ext>
            </a:extLst>
          </p:cNvPr>
          <p:cNvSpPr>
            <a:spLocks noGrp="1"/>
          </p:cNvSpPr>
          <p:nvPr>
            <p:ph type="sldNum" sz="quarter" idx="12"/>
          </p:nvPr>
        </p:nvSpPr>
        <p:spPr/>
        <p:txBody>
          <a:bodyPr/>
          <a:lstStyle/>
          <a:p>
            <a:fld id="{575ECA60-60BD-44CE-AEDC-39A602A7EB16}" type="slidenum">
              <a:rPr lang="en-US" altLang="en-US" smtClean="0"/>
              <a:pPr/>
              <a:t>12</a:t>
            </a:fld>
            <a:endParaRPr lang="en-US" altLang="en-US"/>
          </a:p>
        </p:txBody>
      </p:sp>
      <p:sp>
        <p:nvSpPr>
          <p:cNvPr id="7" name="TextBox 6">
            <a:extLst>
              <a:ext uri="{FF2B5EF4-FFF2-40B4-BE49-F238E27FC236}">
                <a16:creationId xmlns:a16="http://schemas.microsoft.com/office/drawing/2014/main" id="{3475E608-7BDB-A18F-9DC9-8EB6E1277174}"/>
              </a:ext>
            </a:extLst>
          </p:cNvPr>
          <p:cNvSpPr txBox="1"/>
          <p:nvPr/>
        </p:nvSpPr>
        <p:spPr>
          <a:xfrm>
            <a:off x="1097280" y="991969"/>
            <a:ext cx="6094070" cy="646331"/>
          </a:xfrm>
          <a:prstGeom prst="rect">
            <a:avLst/>
          </a:prstGeom>
          <a:noFill/>
        </p:spPr>
        <p:txBody>
          <a:bodyPr wrap="square">
            <a:spAutoFit/>
          </a:bodyPr>
          <a:lstStyle/>
          <a:p>
            <a:r>
              <a:rPr lang="en-US" sz="3600" b="0" i="0" dirty="0">
                <a:solidFill>
                  <a:srgbClr val="333333"/>
                </a:solidFill>
                <a:effectLst/>
                <a:latin typeface="Roboto" panose="02000000000000000000" pitchFamily="2" charset="0"/>
              </a:rPr>
              <a:t>(</a:t>
            </a:r>
            <a:r>
              <a:rPr lang="en-US" sz="3600" b="0" i="0" dirty="0" err="1">
                <a:solidFill>
                  <a:srgbClr val="333333"/>
                </a:solidFill>
                <a:effectLst/>
                <a:latin typeface="Roboto" panose="02000000000000000000" pitchFamily="2" charset="0"/>
              </a:rPr>
              <a:t>i</a:t>
            </a:r>
            <a:r>
              <a:rPr lang="en-US" sz="3600" b="0" i="0" dirty="0">
                <a:solidFill>
                  <a:srgbClr val="333333"/>
                </a:solidFill>
                <a:effectLst/>
                <a:latin typeface="Roboto" panose="02000000000000000000" pitchFamily="2" charset="0"/>
              </a:rPr>
              <a:t>) </a:t>
            </a:r>
            <a:r>
              <a:rPr lang="en-US" sz="3600" b="1" i="0" dirty="0">
                <a:solidFill>
                  <a:srgbClr val="333333"/>
                </a:solidFill>
                <a:effectLst/>
                <a:latin typeface="Roboto" panose="02000000000000000000" pitchFamily="2" charset="0"/>
              </a:rPr>
              <a:t>Compost:</a:t>
            </a:r>
            <a:r>
              <a:rPr lang="en-US" sz="3600" b="0" i="0" dirty="0">
                <a:solidFill>
                  <a:srgbClr val="333333"/>
                </a:solidFill>
                <a:effectLst/>
                <a:latin typeface="Roboto" panose="02000000000000000000" pitchFamily="2" charset="0"/>
              </a:rPr>
              <a:t> </a:t>
            </a:r>
            <a:endParaRPr lang="en-IN" sz="3600" dirty="0"/>
          </a:p>
        </p:txBody>
      </p:sp>
    </p:spTree>
    <p:extLst>
      <p:ext uri="{BB962C8B-B14F-4D97-AF65-F5344CB8AC3E}">
        <p14:creationId xmlns:p14="http://schemas.microsoft.com/office/powerpoint/2010/main" val="16023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AD23AC-C71A-DB88-E43F-71F89CFD5C54}"/>
              </a:ext>
            </a:extLst>
          </p:cNvPr>
          <p:cNvSpPr>
            <a:spLocks noGrp="1"/>
          </p:cNvSpPr>
          <p:nvPr>
            <p:ph type="dt" sz="half" idx="10"/>
          </p:nvPr>
        </p:nvSpPr>
        <p:spPr/>
        <p:txBody>
          <a:bodyPr/>
          <a:lstStyle/>
          <a:p>
            <a:r>
              <a:rPr lang="en-US" altLang="en-US"/>
              <a:t>4/5/2022</a:t>
            </a:r>
          </a:p>
        </p:txBody>
      </p:sp>
      <p:sp>
        <p:nvSpPr>
          <p:cNvPr id="3" name="Footer Placeholder 2">
            <a:extLst>
              <a:ext uri="{FF2B5EF4-FFF2-40B4-BE49-F238E27FC236}">
                <a16:creationId xmlns:a16="http://schemas.microsoft.com/office/drawing/2014/main" id="{C319CBAE-FCF1-A70D-393C-02FDBE90D887}"/>
              </a:ext>
            </a:extLst>
          </p:cNvPr>
          <p:cNvSpPr>
            <a:spLocks noGrp="1"/>
          </p:cNvSpPr>
          <p:nvPr>
            <p:ph type="ftr" sz="quarter" idx="11"/>
          </p:nvPr>
        </p:nvSpPr>
        <p:spPr/>
        <p:txBody>
          <a:bodyPr/>
          <a:lstStyle/>
          <a:p>
            <a:r>
              <a:rPr lang="en-US" altLang="en-US"/>
              <a:t>STUDYBIO.IN</a:t>
            </a:r>
          </a:p>
        </p:txBody>
      </p:sp>
      <p:sp>
        <p:nvSpPr>
          <p:cNvPr id="4" name="Slide Number Placeholder 3">
            <a:extLst>
              <a:ext uri="{FF2B5EF4-FFF2-40B4-BE49-F238E27FC236}">
                <a16:creationId xmlns:a16="http://schemas.microsoft.com/office/drawing/2014/main" id="{DACEB70B-206E-006F-A4D0-A221AEC36DC4}"/>
              </a:ext>
            </a:extLst>
          </p:cNvPr>
          <p:cNvSpPr>
            <a:spLocks noGrp="1"/>
          </p:cNvSpPr>
          <p:nvPr>
            <p:ph type="sldNum" sz="quarter" idx="12"/>
          </p:nvPr>
        </p:nvSpPr>
        <p:spPr/>
        <p:txBody>
          <a:bodyPr/>
          <a:lstStyle/>
          <a:p>
            <a:fld id="{C65E2D88-AFC0-4325-9D9B-66CA74FD3FE8}" type="slidenum">
              <a:rPr lang="en-US" altLang="en-US" smtClean="0"/>
              <a:pPr/>
              <a:t>13</a:t>
            </a:fld>
            <a:endParaRPr lang="en-US" altLang="en-US"/>
          </a:p>
        </p:txBody>
      </p:sp>
      <p:pic>
        <p:nvPicPr>
          <p:cNvPr id="5" name="Picture 4" descr="Compost Images, Stock Photos &amp; Vectors | Shutterstock">
            <a:extLst>
              <a:ext uri="{FF2B5EF4-FFF2-40B4-BE49-F238E27FC236}">
                <a16:creationId xmlns:a16="http://schemas.microsoft.com/office/drawing/2014/main" id="{57BA96A8-DAD8-58EB-E7BA-19642191B2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553" b="10000"/>
          <a:stretch/>
        </p:blipFill>
        <p:spPr bwMode="auto">
          <a:xfrm>
            <a:off x="1242262" y="1524000"/>
            <a:ext cx="9707475"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4077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7F7E94-988C-0636-AF0B-22072685A58A}"/>
              </a:ext>
            </a:extLst>
          </p:cNvPr>
          <p:cNvSpPr>
            <a:spLocks noGrp="1"/>
          </p:cNvSpPr>
          <p:nvPr>
            <p:ph idx="1"/>
          </p:nvPr>
        </p:nvSpPr>
        <p:spPr>
          <a:xfrm>
            <a:off x="1219200" y="1981200"/>
            <a:ext cx="10058400" cy="3931920"/>
          </a:xfrm>
        </p:spPr>
        <p:txBody>
          <a:bodyPr>
            <a:noAutofit/>
          </a:bodyPr>
          <a:lstStyle/>
          <a:p>
            <a:pPr marL="0" indent="0" algn="l">
              <a:buNone/>
            </a:pPr>
            <a:r>
              <a:rPr lang="en-US" sz="2800" b="0" i="0" dirty="0">
                <a:solidFill>
                  <a:srgbClr val="333333"/>
                </a:solidFill>
                <a:effectLst/>
                <a:latin typeface="Roboto" panose="02000000000000000000" pitchFamily="2" charset="0"/>
              </a:rPr>
              <a:t>The compost which is made by the decomposition of plant and animal refuse with the help of redworm is called </a:t>
            </a:r>
            <a:r>
              <a:rPr lang="en-US" sz="2800" b="0" i="0" dirty="0" err="1">
                <a:solidFill>
                  <a:srgbClr val="333333"/>
                </a:solidFill>
                <a:effectLst/>
                <a:latin typeface="Roboto" panose="02000000000000000000" pitchFamily="2" charset="0"/>
              </a:rPr>
              <a:t>vermi</a:t>
            </a:r>
            <a:r>
              <a:rPr lang="en-US" sz="2800" b="0" i="0" dirty="0">
                <a:solidFill>
                  <a:srgbClr val="333333"/>
                </a:solidFill>
                <a:effectLst/>
                <a:latin typeface="Roboto" panose="02000000000000000000" pitchFamily="2" charset="0"/>
              </a:rPr>
              <a:t>-compost.</a:t>
            </a:r>
          </a:p>
          <a:p>
            <a:pPr marL="0" indent="0">
              <a:buNone/>
            </a:pPr>
            <a:endParaRPr lang="en-IN" sz="2800" dirty="0"/>
          </a:p>
        </p:txBody>
      </p:sp>
      <p:sp>
        <p:nvSpPr>
          <p:cNvPr id="2" name="Date Placeholder 1">
            <a:extLst>
              <a:ext uri="{FF2B5EF4-FFF2-40B4-BE49-F238E27FC236}">
                <a16:creationId xmlns:a16="http://schemas.microsoft.com/office/drawing/2014/main" id="{E654673F-8638-CB77-69BC-912FC5AA2643}"/>
              </a:ext>
            </a:extLst>
          </p:cNvPr>
          <p:cNvSpPr>
            <a:spLocks noGrp="1"/>
          </p:cNvSpPr>
          <p:nvPr>
            <p:ph type="dt" sz="half" idx="10"/>
          </p:nvPr>
        </p:nvSpPr>
        <p:spPr/>
        <p:txBody>
          <a:bodyPr/>
          <a:lstStyle/>
          <a:p>
            <a:r>
              <a:rPr lang="en-US" altLang="en-US"/>
              <a:t>4/5/2022</a:t>
            </a:r>
          </a:p>
        </p:txBody>
      </p:sp>
      <p:sp>
        <p:nvSpPr>
          <p:cNvPr id="4" name="Footer Placeholder 3">
            <a:extLst>
              <a:ext uri="{FF2B5EF4-FFF2-40B4-BE49-F238E27FC236}">
                <a16:creationId xmlns:a16="http://schemas.microsoft.com/office/drawing/2014/main" id="{6CC3CA7B-9AC0-4CB5-9DD0-2053517C5BBE}"/>
              </a:ext>
            </a:extLst>
          </p:cNvPr>
          <p:cNvSpPr>
            <a:spLocks noGrp="1"/>
          </p:cNvSpPr>
          <p:nvPr>
            <p:ph type="ftr" sz="quarter" idx="11"/>
          </p:nvPr>
        </p:nvSpPr>
        <p:spPr/>
        <p:txBody>
          <a:bodyPr/>
          <a:lstStyle/>
          <a:p>
            <a:r>
              <a:rPr lang="en-US" altLang="en-US"/>
              <a:t>STUDYBIO.IN</a:t>
            </a:r>
          </a:p>
        </p:txBody>
      </p:sp>
      <p:sp>
        <p:nvSpPr>
          <p:cNvPr id="5" name="Slide Number Placeholder 4">
            <a:extLst>
              <a:ext uri="{FF2B5EF4-FFF2-40B4-BE49-F238E27FC236}">
                <a16:creationId xmlns:a16="http://schemas.microsoft.com/office/drawing/2014/main" id="{8FA12F8D-951E-8B42-E68A-B3436F92772D}"/>
              </a:ext>
            </a:extLst>
          </p:cNvPr>
          <p:cNvSpPr>
            <a:spLocks noGrp="1"/>
          </p:cNvSpPr>
          <p:nvPr>
            <p:ph type="sldNum" sz="quarter" idx="12"/>
          </p:nvPr>
        </p:nvSpPr>
        <p:spPr/>
        <p:txBody>
          <a:bodyPr/>
          <a:lstStyle/>
          <a:p>
            <a:fld id="{575ECA60-60BD-44CE-AEDC-39A602A7EB16}" type="slidenum">
              <a:rPr lang="en-US" altLang="en-US" smtClean="0"/>
              <a:pPr/>
              <a:t>14</a:t>
            </a:fld>
            <a:endParaRPr lang="en-US" altLang="en-US"/>
          </a:p>
        </p:txBody>
      </p:sp>
      <p:sp>
        <p:nvSpPr>
          <p:cNvPr id="7" name="TextBox 6">
            <a:extLst>
              <a:ext uri="{FF2B5EF4-FFF2-40B4-BE49-F238E27FC236}">
                <a16:creationId xmlns:a16="http://schemas.microsoft.com/office/drawing/2014/main" id="{74189442-3DF1-C0D8-6D68-A875EE2EAB5F}"/>
              </a:ext>
            </a:extLst>
          </p:cNvPr>
          <p:cNvSpPr txBox="1"/>
          <p:nvPr/>
        </p:nvSpPr>
        <p:spPr>
          <a:xfrm>
            <a:off x="1092457" y="1142147"/>
            <a:ext cx="6094070" cy="584775"/>
          </a:xfrm>
          <a:prstGeom prst="rect">
            <a:avLst/>
          </a:prstGeom>
          <a:noFill/>
        </p:spPr>
        <p:txBody>
          <a:bodyPr wrap="square">
            <a:spAutoFit/>
          </a:bodyPr>
          <a:lstStyle/>
          <a:p>
            <a:r>
              <a:rPr lang="en-US" sz="3200" b="0" i="0" dirty="0">
                <a:solidFill>
                  <a:srgbClr val="333333"/>
                </a:solidFill>
                <a:effectLst/>
                <a:latin typeface="Roboto" panose="02000000000000000000" pitchFamily="2" charset="0"/>
              </a:rPr>
              <a:t>(ii) </a:t>
            </a:r>
            <a:r>
              <a:rPr lang="en-US" sz="3200" b="1" i="0" dirty="0" err="1">
                <a:solidFill>
                  <a:srgbClr val="333333"/>
                </a:solidFill>
                <a:effectLst/>
                <a:latin typeface="Roboto" panose="02000000000000000000" pitchFamily="2" charset="0"/>
              </a:rPr>
              <a:t>Vermi</a:t>
            </a:r>
            <a:r>
              <a:rPr lang="en-US" sz="3200" b="1" i="0" dirty="0">
                <a:solidFill>
                  <a:srgbClr val="333333"/>
                </a:solidFill>
                <a:effectLst/>
                <a:latin typeface="Roboto" panose="02000000000000000000" pitchFamily="2" charset="0"/>
              </a:rPr>
              <a:t>-compost:</a:t>
            </a:r>
            <a:r>
              <a:rPr lang="en-US" sz="3200" b="0" i="0" dirty="0">
                <a:solidFill>
                  <a:srgbClr val="333333"/>
                </a:solidFill>
                <a:effectLst/>
                <a:latin typeface="Roboto" panose="02000000000000000000" pitchFamily="2" charset="0"/>
              </a:rPr>
              <a:t> </a:t>
            </a:r>
            <a:endParaRPr lang="en-IN" sz="3200" dirty="0"/>
          </a:p>
        </p:txBody>
      </p:sp>
    </p:spTree>
    <p:extLst>
      <p:ext uri="{BB962C8B-B14F-4D97-AF65-F5344CB8AC3E}">
        <p14:creationId xmlns:p14="http://schemas.microsoft.com/office/powerpoint/2010/main" val="1012051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7F7E94-988C-0636-AF0B-22072685A58A}"/>
              </a:ext>
            </a:extLst>
          </p:cNvPr>
          <p:cNvSpPr>
            <a:spLocks noGrp="1"/>
          </p:cNvSpPr>
          <p:nvPr>
            <p:ph idx="1"/>
          </p:nvPr>
        </p:nvSpPr>
        <p:spPr>
          <a:xfrm>
            <a:off x="1219200" y="1981200"/>
            <a:ext cx="10058400" cy="3931920"/>
          </a:xfrm>
        </p:spPr>
        <p:txBody>
          <a:bodyPr>
            <a:noAutofit/>
          </a:bodyPr>
          <a:lstStyle/>
          <a:p>
            <a:pPr marL="0" indent="0" algn="l">
              <a:buNone/>
            </a:pPr>
            <a:r>
              <a:rPr lang="en-US" sz="2800" b="0" i="0" dirty="0">
                <a:solidFill>
                  <a:srgbClr val="333333"/>
                </a:solidFill>
                <a:effectLst/>
                <a:latin typeface="Roboto" panose="02000000000000000000" pitchFamily="2" charset="0"/>
              </a:rPr>
              <a:t>Prior to the sowing of the crop seeds, some plants like sun hemp or guar are grown and then mulched by ploughing them into the soil. These green plants thus turn into green manure which helps in enriching the soil in nitrogen and phosphorus.</a:t>
            </a:r>
          </a:p>
          <a:p>
            <a:pPr marL="0" indent="0">
              <a:buNone/>
            </a:pPr>
            <a:endParaRPr lang="en-IN" sz="2800" dirty="0"/>
          </a:p>
        </p:txBody>
      </p:sp>
      <p:sp>
        <p:nvSpPr>
          <p:cNvPr id="2" name="Date Placeholder 1">
            <a:extLst>
              <a:ext uri="{FF2B5EF4-FFF2-40B4-BE49-F238E27FC236}">
                <a16:creationId xmlns:a16="http://schemas.microsoft.com/office/drawing/2014/main" id="{E654673F-8638-CB77-69BC-912FC5AA2643}"/>
              </a:ext>
            </a:extLst>
          </p:cNvPr>
          <p:cNvSpPr>
            <a:spLocks noGrp="1"/>
          </p:cNvSpPr>
          <p:nvPr>
            <p:ph type="dt" sz="half" idx="10"/>
          </p:nvPr>
        </p:nvSpPr>
        <p:spPr/>
        <p:txBody>
          <a:bodyPr/>
          <a:lstStyle/>
          <a:p>
            <a:r>
              <a:rPr lang="en-US" altLang="en-US"/>
              <a:t>4/5/2022</a:t>
            </a:r>
          </a:p>
        </p:txBody>
      </p:sp>
      <p:sp>
        <p:nvSpPr>
          <p:cNvPr id="4" name="Footer Placeholder 3">
            <a:extLst>
              <a:ext uri="{FF2B5EF4-FFF2-40B4-BE49-F238E27FC236}">
                <a16:creationId xmlns:a16="http://schemas.microsoft.com/office/drawing/2014/main" id="{6CC3CA7B-9AC0-4CB5-9DD0-2053517C5BBE}"/>
              </a:ext>
            </a:extLst>
          </p:cNvPr>
          <p:cNvSpPr>
            <a:spLocks noGrp="1"/>
          </p:cNvSpPr>
          <p:nvPr>
            <p:ph type="ftr" sz="quarter" idx="11"/>
          </p:nvPr>
        </p:nvSpPr>
        <p:spPr/>
        <p:txBody>
          <a:bodyPr/>
          <a:lstStyle/>
          <a:p>
            <a:r>
              <a:rPr lang="en-US" altLang="en-US"/>
              <a:t>STUDYBIO.IN</a:t>
            </a:r>
          </a:p>
        </p:txBody>
      </p:sp>
      <p:sp>
        <p:nvSpPr>
          <p:cNvPr id="5" name="Slide Number Placeholder 4">
            <a:extLst>
              <a:ext uri="{FF2B5EF4-FFF2-40B4-BE49-F238E27FC236}">
                <a16:creationId xmlns:a16="http://schemas.microsoft.com/office/drawing/2014/main" id="{8FA12F8D-951E-8B42-E68A-B3436F92772D}"/>
              </a:ext>
            </a:extLst>
          </p:cNvPr>
          <p:cNvSpPr>
            <a:spLocks noGrp="1"/>
          </p:cNvSpPr>
          <p:nvPr>
            <p:ph type="sldNum" sz="quarter" idx="12"/>
          </p:nvPr>
        </p:nvSpPr>
        <p:spPr/>
        <p:txBody>
          <a:bodyPr/>
          <a:lstStyle/>
          <a:p>
            <a:fld id="{575ECA60-60BD-44CE-AEDC-39A602A7EB16}" type="slidenum">
              <a:rPr lang="en-US" altLang="en-US" smtClean="0"/>
              <a:pPr/>
              <a:t>15</a:t>
            </a:fld>
            <a:endParaRPr lang="en-US" altLang="en-US"/>
          </a:p>
        </p:txBody>
      </p:sp>
      <p:sp>
        <p:nvSpPr>
          <p:cNvPr id="7" name="TextBox 6">
            <a:extLst>
              <a:ext uri="{FF2B5EF4-FFF2-40B4-BE49-F238E27FC236}">
                <a16:creationId xmlns:a16="http://schemas.microsoft.com/office/drawing/2014/main" id="{74189442-3DF1-C0D8-6D68-A875EE2EAB5F}"/>
              </a:ext>
            </a:extLst>
          </p:cNvPr>
          <p:cNvSpPr txBox="1"/>
          <p:nvPr/>
        </p:nvSpPr>
        <p:spPr>
          <a:xfrm>
            <a:off x="1101138" y="1123092"/>
            <a:ext cx="6094070" cy="584775"/>
          </a:xfrm>
          <a:prstGeom prst="rect">
            <a:avLst/>
          </a:prstGeom>
          <a:noFill/>
        </p:spPr>
        <p:txBody>
          <a:bodyPr wrap="square">
            <a:spAutoFit/>
          </a:bodyPr>
          <a:lstStyle/>
          <a:p>
            <a:r>
              <a:rPr lang="en-US" sz="3200" b="0" i="0" dirty="0">
                <a:solidFill>
                  <a:srgbClr val="333333"/>
                </a:solidFill>
                <a:effectLst/>
                <a:latin typeface="Roboto" panose="02000000000000000000" pitchFamily="2" charset="0"/>
              </a:rPr>
              <a:t>(iii) </a:t>
            </a:r>
            <a:r>
              <a:rPr lang="en-US" sz="3200" b="1" i="0" dirty="0">
                <a:solidFill>
                  <a:srgbClr val="333333"/>
                </a:solidFill>
                <a:effectLst/>
                <a:latin typeface="Roboto" panose="02000000000000000000" pitchFamily="2" charset="0"/>
              </a:rPr>
              <a:t>Green manure:</a:t>
            </a:r>
            <a:r>
              <a:rPr lang="en-US" sz="3200" b="0" i="0" dirty="0">
                <a:solidFill>
                  <a:srgbClr val="333333"/>
                </a:solidFill>
                <a:effectLst/>
                <a:latin typeface="Roboto" panose="02000000000000000000" pitchFamily="2" charset="0"/>
              </a:rPr>
              <a:t> </a:t>
            </a:r>
            <a:endParaRPr lang="en-IN" sz="3200" dirty="0"/>
          </a:p>
        </p:txBody>
      </p:sp>
    </p:spTree>
    <p:extLst>
      <p:ext uri="{BB962C8B-B14F-4D97-AF65-F5344CB8AC3E}">
        <p14:creationId xmlns:p14="http://schemas.microsoft.com/office/powerpoint/2010/main" val="3601186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441252-B3CB-80D1-E6E8-FB31C2AB8BC4}"/>
              </a:ext>
            </a:extLst>
          </p:cNvPr>
          <p:cNvSpPr>
            <a:spLocks noGrp="1"/>
          </p:cNvSpPr>
          <p:nvPr>
            <p:ph idx="1"/>
          </p:nvPr>
        </p:nvSpPr>
        <p:spPr/>
        <p:txBody>
          <a:bodyPr>
            <a:normAutofit/>
          </a:bodyPr>
          <a:lstStyle/>
          <a:p>
            <a:r>
              <a:rPr lang="en-US" sz="2800" b="0" i="0" dirty="0">
                <a:solidFill>
                  <a:srgbClr val="333333"/>
                </a:solidFill>
                <a:effectLst/>
                <a:latin typeface="Roboto" panose="02000000000000000000" pitchFamily="2" charset="0"/>
              </a:rPr>
              <a:t>Fertilizers are commercially produced plant nutrients. Fertilizers supply nitrogen, phosphorus and potassium. They are used to ensure good vegetative growth (leaves, branches and flowers), giving rise to healthy plants. Fertilizers are an important factor in the higher yields of high-cost farming.</a:t>
            </a:r>
            <a:endParaRPr lang="en-IN" sz="2800" dirty="0"/>
          </a:p>
        </p:txBody>
      </p:sp>
      <p:pic>
        <p:nvPicPr>
          <p:cNvPr id="7170" name="Picture 2" descr="Global Fertilizer Day - Fertilizers Europe">
            <a:extLst>
              <a:ext uri="{FF2B5EF4-FFF2-40B4-BE49-F238E27FC236}">
                <a16:creationId xmlns:a16="http://schemas.microsoft.com/office/drawing/2014/main" id="{24CD0721-5719-D199-69BC-76FFF0BB02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3810000"/>
            <a:ext cx="3810000" cy="2392412"/>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8701CDAA-D9A7-E668-6A61-8C2819D1225F}"/>
              </a:ext>
            </a:extLst>
          </p:cNvPr>
          <p:cNvSpPr>
            <a:spLocks noGrp="1"/>
          </p:cNvSpPr>
          <p:nvPr>
            <p:ph type="dt" sz="half" idx="10"/>
          </p:nvPr>
        </p:nvSpPr>
        <p:spPr/>
        <p:txBody>
          <a:bodyPr/>
          <a:lstStyle/>
          <a:p>
            <a:r>
              <a:rPr lang="en-US" altLang="en-US"/>
              <a:t>4/5/2022</a:t>
            </a:r>
          </a:p>
        </p:txBody>
      </p:sp>
      <p:sp>
        <p:nvSpPr>
          <p:cNvPr id="4" name="Footer Placeholder 3">
            <a:extLst>
              <a:ext uri="{FF2B5EF4-FFF2-40B4-BE49-F238E27FC236}">
                <a16:creationId xmlns:a16="http://schemas.microsoft.com/office/drawing/2014/main" id="{5979A12F-748A-1296-5AA2-DE81EC31A68A}"/>
              </a:ext>
            </a:extLst>
          </p:cNvPr>
          <p:cNvSpPr>
            <a:spLocks noGrp="1"/>
          </p:cNvSpPr>
          <p:nvPr>
            <p:ph type="ftr" sz="quarter" idx="11"/>
          </p:nvPr>
        </p:nvSpPr>
        <p:spPr/>
        <p:txBody>
          <a:bodyPr/>
          <a:lstStyle/>
          <a:p>
            <a:r>
              <a:rPr lang="en-US" altLang="en-US"/>
              <a:t>STUDYBIO.IN</a:t>
            </a:r>
          </a:p>
        </p:txBody>
      </p:sp>
      <p:sp>
        <p:nvSpPr>
          <p:cNvPr id="5" name="Slide Number Placeholder 4">
            <a:extLst>
              <a:ext uri="{FF2B5EF4-FFF2-40B4-BE49-F238E27FC236}">
                <a16:creationId xmlns:a16="http://schemas.microsoft.com/office/drawing/2014/main" id="{8828B57C-9146-6302-4270-A25B756497C7}"/>
              </a:ext>
            </a:extLst>
          </p:cNvPr>
          <p:cNvSpPr>
            <a:spLocks noGrp="1"/>
          </p:cNvSpPr>
          <p:nvPr>
            <p:ph type="sldNum" sz="quarter" idx="12"/>
          </p:nvPr>
        </p:nvSpPr>
        <p:spPr/>
        <p:txBody>
          <a:bodyPr/>
          <a:lstStyle/>
          <a:p>
            <a:fld id="{575ECA60-60BD-44CE-AEDC-39A602A7EB16}" type="slidenum">
              <a:rPr lang="en-US" altLang="en-US" smtClean="0"/>
              <a:pPr/>
              <a:t>16</a:t>
            </a:fld>
            <a:endParaRPr lang="en-US" altLang="en-US"/>
          </a:p>
        </p:txBody>
      </p:sp>
      <p:sp>
        <p:nvSpPr>
          <p:cNvPr id="7" name="TextBox 6">
            <a:extLst>
              <a:ext uri="{FF2B5EF4-FFF2-40B4-BE49-F238E27FC236}">
                <a16:creationId xmlns:a16="http://schemas.microsoft.com/office/drawing/2014/main" id="{FDC6F99B-9692-B9B4-24DB-3AB5AF767097}"/>
              </a:ext>
            </a:extLst>
          </p:cNvPr>
          <p:cNvSpPr txBox="1"/>
          <p:nvPr/>
        </p:nvSpPr>
        <p:spPr>
          <a:xfrm>
            <a:off x="1097280" y="1237681"/>
            <a:ext cx="6094070" cy="584775"/>
          </a:xfrm>
          <a:prstGeom prst="rect">
            <a:avLst/>
          </a:prstGeom>
          <a:noFill/>
        </p:spPr>
        <p:txBody>
          <a:bodyPr wrap="square">
            <a:spAutoFit/>
          </a:bodyPr>
          <a:lstStyle/>
          <a:p>
            <a:r>
              <a:rPr lang="en-US" sz="3200" b="1" i="0" dirty="0">
                <a:solidFill>
                  <a:srgbClr val="333333"/>
                </a:solidFill>
                <a:effectLst/>
                <a:latin typeface="Roboto" panose="02000000000000000000" pitchFamily="2" charset="0"/>
              </a:rPr>
              <a:t>Fertilizers:</a:t>
            </a:r>
            <a:r>
              <a:rPr lang="en-US" sz="3200" b="0" i="0" dirty="0">
                <a:solidFill>
                  <a:srgbClr val="333333"/>
                </a:solidFill>
                <a:effectLst/>
                <a:latin typeface="Roboto" panose="02000000000000000000" pitchFamily="2" charset="0"/>
              </a:rPr>
              <a:t> </a:t>
            </a:r>
            <a:endParaRPr lang="en-IN" sz="3200" dirty="0"/>
          </a:p>
        </p:txBody>
      </p:sp>
    </p:spTree>
    <p:extLst>
      <p:ext uri="{BB962C8B-B14F-4D97-AF65-F5344CB8AC3E}">
        <p14:creationId xmlns:p14="http://schemas.microsoft.com/office/powerpoint/2010/main" val="3345866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8059F0-B2DC-B538-E8A8-8A0A58BC4CA9}"/>
              </a:ext>
            </a:extLst>
          </p:cNvPr>
          <p:cNvSpPr>
            <a:spLocks noGrp="1"/>
          </p:cNvSpPr>
          <p:nvPr>
            <p:ph idx="1"/>
          </p:nvPr>
        </p:nvSpPr>
        <p:spPr>
          <a:xfrm>
            <a:off x="1219200" y="1828800"/>
            <a:ext cx="10058400" cy="3931920"/>
          </a:xfrm>
        </p:spPr>
        <p:txBody>
          <a:bodyPr>
            <a:noAutofit/>
          </a:bodyPr>
          <a:lstStyle/>
          <a:p>
            <a:pPr marL="0" indent="0">
              <a:buNone/>
            </a:pPr>
            <a:r>
              <a:rPr lang="en-US" sz="2800" b="0" i="0" dirty="0">
                <a:solidFill>
                  <a:srgbClr val="333333"/>
                </a:solidFill>
                <a:effectLst/>
                <a:latin typeface="Roboto" panose="02000000000000000000" pitchFamily="2" charset="0"/>
              </a:rPr>
              <a:t>It is a farming system with minimal or no use of chemicals as fertilizers, herbicides, pesticides, etc. and with a maximum input of organic manures, recycled farm-wastes (straw and livestock excreta), use of bio-agents such as culture of blue-green algae in preparation of biofertilizers, neem leaves or turmeric specifically in grain storage as bio-pesticides with healthy cropping systems [mixed cropping inter-cropping and crop rotation]. These cropping systems are beneficial in insect, pest and weed control besides providing nutrients.</a:t>
            </a:r>
            <a:endParaRPr lang="en-IN" sz="2800" dirty="0"/>
          </a:p>
        </p:txBody>
      </p:sp>
      <p:sp>
        <p:nvSpPr>
          <p:cNvPr id="2" name="Date Placeholder 1">
            <a:extLst>
              <a:ext uri="{FF2B5EF4-FFF2-40B4-BE49-F238E27FC236}">
                <a16:creationId xmlns:a16="http://schemas.microsoft.com/office/drawing/2014/main" id="{FDAF9750-8299-2F9D-1CE9-EF89F16CAC4D}"/>
              </a:ext>
            </a:extLst>
          </p:cNvPr>
          <p:cNvSpPr>
            <a:spLocks noGrp="1"/>
          </p:cNvSpPr>
          <p:nvPr>
            <p:ph type="dt" sz="half" idx="10"/>
          </p:nvPr>
        </p:nvSpPr>
        <p:spPr/>
        <p:txBody>
          <a:bodyPr/>
          <a:lstStyle/>
          <a:p>
            <a:r>
              <a:rPr lang="en-US" altLang="en-US"/>
              <a:t>4/5/2022</a:t>
            </a:r>
          </a:p>
        </p:txBody>
      </p:sp>
      <p:sp>
        <p:nvSpPr>
          <p:cNvPr id="4" name="Footer Placeholder 3">
            <a:extLst>
              <a:ext uri="{FF2B5EF4-FFF2-40B4-BE49-F238E27FC236}">
                <a16:creationId xmlns:a16="http://schemas.microsoft.com/office/drawing/2014/main" id="{EBE1C437-3235-EA97-8064-4A6DA4A651A6}"/>
              </a:ext>
            </a:extLst>
          </p:cNvPr>
          <p:cNvSpPr>
            <a:spLocks noGrp="1"/>
          </p:cNvSpPr>
          <p:nvPr>
            <p:ph type="ftr" sz="quarter" idx="11"/>
          </p:nvPr>
        </p:nvSpPr>
        <p:spPr/>
        <p:txBody>
          <a:bodyPr/>
          <a:lstStyle/>
          <a:p>
            <a:r>
              <a:rPr lang="en-US" altLang="en-US"/>
              <a:t>STUDYBIO.IN</a:t>
            </a:r>
          </a:p>
        </p:txBody>
      </p:sp>
      <p:sp>
        <p:nvSpPr>
          <p:cNvPr id="5" name="Slide Number Placeholder 4">
            <a:extLst>
              <a:ext uri="{FF2B5EF4-FFF2-40B4-BE49-F238E27FC236}">
                <a16:creationId xmlns:a16="http://schemas.microsoft.com/office/drawing/2014/main" id="{373D1355-2A06-0A7B-F4BD-CE1A01F24861}"/>
              </a:ext>
            </a:extLst>
          </p:cNvPr>
          <p:cNvSpPr>
            <a:spLocks noGrp="1"/>
          </p:cNvSpPr>
          <p:nvPr>
            <p:ph type="sldNum" sz="quarter" idx="12"/>
          </p:nvPr>
        </p:nvSpPr>
        <p:spPr/>
        <p:txBody>
          <a:bodyPr/>
          <a:lstStyle/>
          <a:p>
            <a:fld id="{575ECA60-60BD-44CE-AEDC-39A602A7EB16}" type="slidenum">
              <a:rPr lang="en-US" altLang="en-US" smtClean="0"/>
              <a:pPr/>
              <a:t>17</a:t>
            </a:fld>
            <a:endParaRPr lang="en-US" altLang="en-US"/>
          </a:p>
        </p:txBody>
      </p:sp>
      <p:sp>
        <p:nvSpPr>
          <p:cNvPr id="7" name="TextBox 6">
            <a:extLst>
              <a:ext uri="{FF2B5EF4-FFF2-40B4-BE49-F238E27FC236}">
                <a16:creationId xmlns:a16="http://schemas.microsoft.com/office/drawing/2014/main" id="{5360DF6C-C2AD-63E0-ABF1-07CED8E9ED2B}"/>
              </a:ext>
            </a:extLst>
          </p:cNvPr>
          <p:cNvSpPr txBox="1"/>
          <p:nvPr/>
        </p:nvSpPr>
        <p:spPr>
          <a:xfrm>
            <a:off x="1132969" y="1142274"/>
            <a:ext cx="6094070" cy="584775"/>
          </a:xfrm>
          <a:prstGeom prst="rect">
            <a:avLst/>
          </a:prstGeom>
          <a:noFill/>
        </p:spPr>
        <p:txBody>
          <a:bodyPr wrap="square">
            <a:spAutoFit/>
          </a:bodyPr>
          <a:lstStyle/>
          <a:p>
            <a:r>
              <a:rPr lang="en-US" sz="3200" b="1" i="0" dirty="0">
                <a:solidFill>
                  <a:srgbClr val="333333"/>
                </a:solidFill>
                <a:effectLst/>
                <a:latin typeface="Roboto" panose="02000000000000000000" pitchFamily="2" charset="0"/>
              </a:rPr>
              <a:t>Organic farming:</a:t>
            </a:r>
            <a:r>
              <a:rPr lang="en-US" sz="3200" b="0" i="0" dirty="0">
                <a:solidFill>
                  <a:srgbClr val="333333"/>
                </a:solidFill>
                <a:effectLst/>
                <a:latin typeface="Roboto" panose="02000000000000000000" pitchFamily="2" charset="0"/>
              </a:rPr>
              <a:t> </a:t>
            </a:r>
            <a:endParaRPr lang="en-IN" sz="3200" dirty="0"/>
          </a:p>
        </p:txBody>
      </p:sp>
    </p:spTree>
    <p:extLst>
      <p:ext uri="{BB962C8B-B14F-4D97-AF65-F5344CB8AC3E}">
        <p14:creationId xmlns:p14="http://schemas.microsoft.com/office/powerpoint/2010/main" val="1125277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7101C-8B26-82AB-CFAA-03FB9511F645}"/>
              </a:ext>
            </a:extLst>
          </p:cNvPr>
          <p:cNvSpPr>
            <a:spLocks noGrp="1"/>
          </p:cNvSpPr>
          <p:nvPr>
            <p:ph type="title"/>
          </p:nvPr>
        </p:nvSpPr>
        <p:spPr/>
        <p:txBody>
          <a:bodyPr/>
          <a:lstStyle/>
          <a:p>
            <a:r>
              <a:rPr lang="en-US" b="1" i="0" dirty="0">
                <a:solidFill>
                  <a:srgbClr val="333333"/>
                </a:solidFill>
                <a:effectLst/>
                <a:latin typeface="Roboto" panose="02000000000000000000" pitchFamily="2" charset="0"/>
              </a:rPr>
              <a:t>Irrigation:</a:t>
            </a:r>
            <a:endParaRPr lang="en-IN" dirty="0"/>
          </a:p>
        </p:txBody>
      </p:sp>
      <p:sp>
        <p:nvSpPr>
          <p:cNvPr id="3" name="Content Placeholder 2">
            <a:extLst>
              <a:ext uri="{FF2B5EF4-FFF2-40B4-BE49-F238E27FC236}">
                <a16:creationId xmlns:a16="http://schemas.microsoft.com/office/drawing/2014/main" id="{DCD148DD-7C99-BB39-2D39-E0FF3A0B0AB5}"/>
              </a:ext>
            </a:extLst>
          </p:cNvPr>
          <p:cNvSpPr>
            <a:spLocks noGrp="1"/>
          </p:cNvSpPr>
          <p:nvPr>
            <p:ph idx="1"/>
          </p:nvPr>
        </p:nvSpPr>
        <p:spPr/>
        <p:txBody>
          <a:bodyPr>
            <a:noAutofit/>
          </a:bodyPr>
          <a:lstStyle/>
          <a:p>
            <a:pPr marL="0" indent="0" algn="l">
              <a:buNone/>
            </a:pPr>
            <a:r>
              <a:rPr lang="en-US" sz="2800" b="0" i="0" dirty="0">
                <a:solidFill>
                  <a:srgbClr val="333333"/>
                </a:solidFill>
                <a:effectLst/>
                <a:latin typeface="Roboto" panose="02000000000000000000" pitchFamily="2" charset="0"/>
              </a:rPr>
              <a:t>Proper irrigation is very important for the success of crops. Ensuring that the crop gets water at the right stages during their growing season, can increase the expected yield of a crop. Different kinds of irrigation systems include wells, canals, rivers and tanks.</a:t>
            </a:r>
          </a:p>
          <a:p>
            <a:pPr marL="0" indent="0" algn="l">
              <a:buNone/>
            </a:pPr>
            <a:r>
              <a:rPr lang="en-US" sz="2800" b="0" i="0" dirty="0">
                <a:solidFill>
                  <a:srgbClr val="333333"/>
                </a:solidFill>
                <a:effectLst/>
                <a:latin typeface="Roboto" panose="02000000000000000000" pitchFamily="2" charset="0"/>
              </a:rPr>
              <a:t>(</a:t>
            </a:r>
            <a:r>
              <a:rPr lang="en-US" sz="2800" b="0" i="0" dirty="0" err="1">
                <a:solidFill>
                  <a:srgbClr val="333333"/>
                </a:solidFill>
                <a:effectLst/>
                <a:latin typeface="Roboto" panose="02000000000000000000" pitchFamily="2" charset="0"/>
              </a:rPr>
              <a:t>i</a:t>
            </a:r>
            <a:r>
              <a:rPr lang="en-US" sz="2800" b="0" i="0" dirty="0">
                <a:solidFill>
                  <a:srgbClr val="333333"/>
                </a:solidFill>
                <a:effectLst/>
                <a:latin typeface="Roboto" panose="02000000000000000000" pitchFamily="2" charset="0"/>
              </a:rPr>
              <a:t>) </a:t>
            </a:r>
            <a:r>
              <a:rPr lang="en-US" sz="2800" b="1" i="0" dirty="0">
                <a:solidFill>
                  <a:srgbClr val="333333"/>
                </a:solidFill>
                <a:effectLst/>
                <a:latin typeface="Roboto" panose="02000000000000000000" pitchFamily="2" charset="0"/>
              </a:rPr>
              <a:t>Wells:</a:t>
            </a:r>
            <a:r>
              <a:rPr lang="en-US" sz="2800" b="0" i="0" dirty="0">
                <a:solidFill>
                  <a:srgbClr val="333333"/>
                </a:solidFill>
                <a:effectLst/>
                <a:latin typeface="Roboto" panose="02000000000000000000" pitchFamily="2" charset="0"/>
              </a:rPr>
              <a:t> These are of two types namely dug wells and tube wells. In a dug well, water is collected from water bearing strata. Tube wells can tap water from the deeper strata. From these wells, water is lifted by pumps for irrigation.</a:t>
            </a:r>
          </a:p>
          <a:p>
            <a:endParaRPr lang="en-IN" sz="2800" dirty="0"/>
          </a:p>
        </p:txBody>
      </p:sp>
      <p:pic>
        <p:nvPicPr>
          <p:cNvPr id="8194" name="Picture 2" descr="Top Four Irrigation Techniques - DripWorks">
            <a:extLst>
              <a:ext uri="{FF2B5EF4-FFF2-40B4-BE49-F238E27FC236}">
                <a16:creationId xmlns:a16="http://schemas.microsoft.com/office/drawing/2014/main" id="{EE791CBE-EE6E-D0C4-BA8C-4A5EECE674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7720" y="203629"/>
            <a:ext cx="2667000" cy="1500188"/>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B5B83136-E29E-5662-E220-20B40328ADD9}"/>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4345D168-A2A8-3C63-C95F-EF3CB4999F45}"/>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C8802B66-BAE7-89DA-84A0-F54437C74C8E}"/>
              </a:ext>
            </a:extLst>
          </p:cNvPr>
          <p:cNvSpPr>
            <a:spLocks noGrp="1"/>
          </p:cNvSpPr>
          <p:nvPr>
            <p:ph type="sldNum" sz="quarter" idx="12"/>
          </p:nvPr>
        </p:nvSpPr>
        <p:spPr/>
        <p:txBody>
          <a:bodyPr/>
          <a:lstStyle/>
          <a:p>
            <a:fld id="{575ECA60-60BD-44CE-AEDC-39A602A7EB16}" type="slidenum">
              <a:rPr lang="en-US" altLang="en-US" smtClean="0"/>
              <a:pPr/>
              <a:t>18</a:t>
            </a:fld>
            <a:endParaRPr lang="en-US" altLang="en-US"/>
          </a:p>
        </p:txBody>
      </p:sp>
    </p:spTree>
    <p:extLst>
      <p:ext uri="{BB962C8B-B14F-4D97-AF65-F5344CB8AC3E}">
        <p14:creationId xmlns:p14="http://schemas.microsoft.com/office/powerpoint/2010/main" val="3961909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7101C-8B26-82AB-CFAA-03FB9511F645}"/>
              </a:ext>
            </a:extLst>
          </p:cNvPr>
          <p:cNvSpPr>
            <a:spLocks noGrp="1"/>
          </p:cNvSpPr>
          <p:nvPr>
            <p:ph type="title"/>
          </p:nvPr>
        </p:nvSpPr>
        <p:spPr/>
        <p:txBody>
          <a:bodyPr/>
          <a:lstStyle/>
          <a:p>
            <a:r>
              <a:rPr lang="en-US" b="1" i="0" dirty="0">
                <a:solidFill>
                  <a:srgbClr val="333333"/>
                </a:solidFill>
                <a:effectLst/>
                <a:latin typeface="Roboto" panose="02000000000000000000" pitchFamily="2" charset="0"/>
              </a:rPr>
              <a:t>Irrigation:</a:t>
            </a:r>
            <a:endParaRPr lang="en-IN" dirty="0"/>
          </a:p>
        </p:txBody>
      </p:sp>
      <p:sp>
        <p:nvSpPr>
          <p:cNvPr id="3" name="Content Placeholder 2">
            <a:extLst>
              <a:ext uri="{FF2B5EF4-FFF2-40B4-BE49-F238E27FC236}">
                <a16:creationId xmlns:a16="http://schemas.microsoft.com/office/drawing/2014/main" id="{DCD148DD-7C99-BB39-2D39-E0FF3A0B0AB5}"/>
              </a:ext>
            </a:extLst>
          </p:cNvPr>
          <p:cNvSpPr>
            <a:spLocks noGrp="1"/>
          </p:cNvSpPr>
          <p:nvPr>
            <p:ph idx="1"/>
          </p:nvPr>
        </p:nvSpPr>
        <p:spPr/>
        <p:txBody>
          <a:bodyPr>
            <a:noAutofit/>
          </a:bodyPr>
          <a:lstStyle/>
          <a:p>
            <a:pPr marL="0" indent="0" algn="l">
              <a:buNone/>
            </a:pPr>
            <a:r>
              <a:rPr lang="en-US" sz="2800" b="0" i="0" dirty="0">
                <a:solidFill>
                  <a:srgbClr val="333333"/>
                </a:solidFill>
                <a:effectLst/>
                <a:latin typeface="Roboto" panose="02000000000000000000" pitchFamily="2" charset="0"/>
              </a:rPr>
              <a:t>(ii) </a:t>
            </a:r>
            <a:r>
              <a:rPr lang="en-US" sz="2800" b="1" i="0" dirty="0">
                <a:solidFill>
                  <a:srgbClr val="333333"/>
                </a:solidFill>
                <a:effectLst/>
                <a:latin typeface="Roboto" panose="02000000000000000000" pitchFamily="2" charset="0"/>
              </a:rPr>
              <a:t>River lift system:</a:t>
            </a:r>
            <a:r>
              <a:rPr lang="en-US" sz="2800" b="0" i="0" dirty="0">
                <a:solidFill>
                  <a:srgbClr val="333333"/>
                </a:solidFill>
                <a:effectLst/>
                <a:latin typeface="Roboto" panose="02000000000000000000" pitchFamily="2" charset="0"/>
              </a:rPr>
              <a:t> In areas where canal flow is insufficient or irregular due to inadequate reservoir release, the lift system is more rational. Water is directly drawn from the rivers for supplementing irrigation in areas close to rivers.</a:t>
            </a:r>
          </a:p>
          <a:p>
            <a:pPr marL="0" indent="0" algn="l">
              <a:buNone/>
            </a:pPr>
            <a:r>
              <a:rPr lang="en-US" sz="2800" b="0" i="0" dirty="0">
                <a:solidFill>
                  <a:srgbClr val="333333"/>
                </a:solidFill>
                <a:effectLst/>
                <a:latin typeface="Roboto" panose="02000000000000000000" pitchFamily="2" charset="0"/>
              </a:rPr>
              <a:t>(iii) </a:t>
            </a:r>
            <a:r>
              <a:rPr lang="en-US" sz="2800" b="1" i="0" dirty="0">
                <a:solidFill>
                  <a:srgbClr val="333333"/>
                </a:solidFill>
                <a:effectLst/>
                <a:latin typeface="Roboto" panose="02000000000000000000" pitchFamily="2" charset="0"/>
              </a:rPr>
              <a:t>Tanks:</a:t>
            </a:r>
            <a:r>
              <a:rPr lang="en-US" sz="2800" b="0" i="0" dirty="0">
                <a:solidFill>
                  <a:srgbClr val="333333"/>
                </a:solidFill>
                <a:effectLst/>
                <a:latin typeface="Roboto" panose="02000000000000000000" pitchFamily="2" charset="0"/>
              </a:rPr>
              <a:t> These are small storage reservoirs, which intercept and store the run-off of smaller catchment areas.</a:t>
            </a:r>
          </a:p>
          <a:p>
            <a:endParaRPr lang="en-IN" sz="2800" dirty="0"/>
          </a:p>
        </p:txBody>
      </p:sp>
      <p:pic>
        <p:nvPicPr>
          <p:cNvPr id="9218" name="Picture 2" descr="Certified Crop Advisor study resources (Northeast region)">
            <a:extLst>
              <a:ext uri="{FF2B5EF4-FFF2-40B4-BE49-F238E27FC236}">
                <a16:creationId xmlns:a16="http://schemas.microsoft.com/office/drawing/2014/main" id="{9B18ECFF-2187-693D-387B-AA80E7B122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5400" y="4015741"/>
            <a:ext cx="3095625" cy="22098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DBF0BCD1-06F9-43CD-C7AD-AEACBEBF200E}"/>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C886642C-3E84-EBA2-A26C-1A3D478109A5}"/>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E67712FC-4BC8-921A-A928-730D50E5258F}"/>
              </a:ext>
            </a:extLst>
          </p:cNvPr>
          <p:cNvSpPr>
            <a:spLocks noGrp="1"/>
          </p:cNvSpPr>
          <p:nvPr>
            <p:ph type="sldNum" sz="quarter" idx="12"/>
          </p:nvPr>
        </p:nvSpPr>
        <p:spPr/>
        <p:txBody>
          <a:bodyPr/>
          <a:lstStyle/>
          <a:p>
            <a:fld id="{575ECA60-60BD-44CE-AEDC-39A602A7EB16}" type="slidenum">
              <a:rPr lang="en-US" altLang="en-US" smtClean="0"/>
              <a:pPr/>
              <a:t>19</a:t>
            </a:fld>
            <a:endParaRPr lang="en-US" altLang="en-US"/>
          </a:p>
        </p:txBody>
      </p:sp>
    </p:spTree>
    <p:extLst>
      <p:ext uri="{BB962C8B-B14F-4D97-AF65-F5344CB8AC3E}">
        <p14:creationId xmlns:p14="http://schemas.microsoft.com/office/powerpoint/2010/main" val="351489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4A10B-220D-D6D2-D63F-BE0888AB70AB}"/>
              </a:ext>
            </a:extLst>
          </p:cNvPr>
          <p:cNvSpPr>
            <a:spLocks noGrp="1"/>
          </p:cNvSpPr>
          <p:nvPr>
            <p:ph type="title"/>
          </p:nvPr>
        </p:nvSpPr>
        <p:spPr/>
        <p:txBody>
          <a:bodyPr/>
          <a:lstStyle/>
          <a:p>
            <a:r>
              <a:rPr lang="en-US" b="1" i="0" dirty="0">
                <a:solidFill>
                  <a:srgbClr val="333333"/>
                </a:solidFill>
                <a:effectLst/>
                <a:latin typeface="Roboto" panose="02000000000000000000" pitchFamily="2" charset="0"/>
              </a:rPr>
              <a:t>Cropping patterns:</a:t>
            </a:r>
            <a:r>
              <a:rPr lang="en-US" b="0" i="0" dirty="0">
                <a:solidFill>
                  <a:srgbClr val="333333"/>
                </a:solidFill>
                <a:effectLst/>
                <a:latin typeface="Roboto" panose="02000000000000000000" pitchFamily="2" charset="0"/>
              </a:rPr>
              <a:t> </a:t>
            </a:r>
            <a:endParaRPr lang="en-IN" dirty="0"/>
          </a:p>
        </p:txBody>
      </p:sp>
      <p:sp>
        <p:nvSpPr>
          <p:cNvPr id="3" name="Content Placeholder 2">
            <a:extLst>
              <a:ext uri="{FF2B5EF4-FFF2-40B4-BE49-F238E27FC236}">
                <a16:creationId xmlns:a16="http://schemas.microsoft.com/office/drawing/2014/main" id="{ECB52427-6CF6-2306-A04F-61E1D044032D}"/>
              </a:ext>
            </a:extLst>
          </p:cNvPr>
          <p:cNvSpPr>
            <a:spLocks noGrp="1"/>
          </p:cNvSpPr>
          <p:nvPr>
            <p:ph idx="1"/>
          </p:nvPr>
        </p:nvSpPr>
        <p:spPr/>
        <p:txBody>
          <a:bodyPr>
            <a:normAutofit/>
          </a:bodyPr>
          <a:lstStyle/>
          <a:p>
            <a:pPr marL="0" indent="0">
              <a:buNone/>
            </a:pPr>
            <a:r>
              <a:rPr lang="en-US" sz="2800" b="0" i="0" dirty="0">
                <a:solidFill>
                  <a:srgbClr val="333333"/>
                </a:solidFill>
                <a:effectLst/>
                <a:latin typeface="Roboto" panose="02000000000000000000" pitchFamily="2" charset="0"/>
              </a:rPr>
              <a:t>It includes different ways of growing crops so as to get the maximum benefit. These different ways include the following:</a:t>
            </a:r>
          </a:p>
          <a:p>
            <a:pPr marL="0" indent="0">
              <a:buNone/>
            </a:pPr>
            <a:r>
              <a:rPr lang="en-US" sz="2800" b="0" i="0" dirty="0">
                <a:solidFill>
                  <a:srgbClr val="333333"/>
                </a:solidFill>
                <a:effectLst/>
                <a:latin typeface="Roboto" panose="02000000000000000000" pitchFamily="2" charset="0"/>
              </a:rPr>
              <a:t>(</a:t>
            </a:r>
            <a:r>
              <a:rPr lang="en-US" sz="2800" b="0" i="0" dirty="0" err="1">
                <a:solidFill>
                  <a:srgbClr val="333333"/>
                </a:solidFill>
                <a:effectLst/>
                <a:latin typeface="Roboto" panose="02000000000000000000" pitchFamily="2" charset="0"/>
              </a:rPr>
              <a:t>i</a:t>
            </a:r>
            <a:r>
              <a:rPr lang="en-US" sz="2800" b="0" i="0" dirty="0">
                <a:solidFill>
                  <a:srgbClr val="333333"/>
                </a:solidFill>
                <a:effectLst/>
                <a:latin typeface="Roboto" panose="02000000000000000000" pitchFamily="2" charset="0"/>
              </a:rPr>
              <a:t>) </a:t>
            </a:r>
            <a:r>
              <a:rPr lang="en-US" sz="2800" b="1" i="0" dirty="0">
                <a:solidFill>
                  <a:srgbClr val="333333"/>
                </a:solidFill>
                <a:effectLst/>
                <a:latin typeface="Roboto" panose="02000000000000000000" pitchFamily="2" charset="0"/>
              </a:rPr>
              <a:t>Mixed cropping:</a:t>
            </a:r>
            <a:r>
              <a:rPr lang="en-US" sz="2800" b="0" i="0" dirty="0">
                <a:solidFill>
                  <a:srgbClr val="333333"/>
                </a:solidFill>
                <a:effectLst/>
                <a:latin typeface="Roboto" panose="02000000000000000000" pitchFamily="2" charset="0"/>
              </a:rPr>
              <a:t> Mixed cropping is growing two or more crops simultaneously on the same piece of land, for example, wheat + gram, or wheat + mustard, or groundnut + sunflower. This reduces disease risk and gives some insurance against failure of one of the crops.</a:t>
            </a:r>
            <a:endParaRPr lang="en-IN" sz="2800" dirty="0"/>
          </a:p>
        </p:txBody>
      </p:sp>
      <p:pic>
        <p:nvPicPr>
          <p:cNvPr id="10242" name="Picture 2" descr="Green Agriculture – Benefits of Mixed Cropping over Mono-cropping |  OrganicIndiaStory">
            <a:extLst>
              <a:ext uri="{FF2B5EF4-FFF2-40B4-BE49-F238E27FC236}">
                <a16:creationId xmlns:a16="http://schemas.microsoft.com/office/drawing/2014/main" id="{F33C2B3F-6CF3-643D-EF77-CF4A099BA8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0585" y="178229"/>
            <a:ext cx="1936835" cy="1450757"/>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6FF65F88-A419-CFC3-9CDE-3AFB57B622D5}"/>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BADAA349-6D8C-8ACC-6A14-1045C4F6DA74}"/>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9FDAC9B2-1CB0-6035-7EDF-776AD5DCEEB0}"/>
              </a:ext>
            </a:extLst>
          </p:cNvPr>
          <p:cNvSpPr>
            <a:spLocks noGrp="1"/>
          </p:cNvSpPr>
          <p:nvPr>
            <p:ph type="sldNum" sz="quarter" idx="12"/>
          </p:nvPr>
        </p:nvSpPr>
        <p:spPr/>
        <p:txBody>
          <a:bodyPr/>
          <a:lstStyle/>
          <a:p>
            <a:fld id="{575ECA60-60BD-44CE-AEDC-39A602A7EB16}" type="slidenum">
              <a:rPr lang="en-US" altLang="en-US" smtClean="0"/>
              <a:pPr/>
              <a:t>20</a:t>
            </a:fld>
            <a:endParaRPr lang="en-US" altLang="en-US"/>
          </a:p>
        </p:txBody>
      </p:sp>
    </p:spTree>
    <p:extLst>
      <p:ext uri="{BB962C8B-B14F-4D97-AF65-F5344CB8AC3E}">
        <p14:creationId xmlns:p14="http://schemas.microsoft.com/office/powerpoint/2010/main" val="1903090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4A10B-220D-D6D2-D63F-BE0888AB70AB}"/>
              </a:ext>
            </a:extLst>
          </p:cNvPr>
          <p:cNvSpPr>
            <a:spLocks noGrp="1"/>
          </p:cNvSpPr>
          <p:nvPr>
            <p:ph type="title"/>
          </p:nvPr>
        </p:nvSpPr>
        <p:spPr/>
        <p:txBody>
          <a:bodyPr/>
          <a:lstStyle/>
          <a:p>
            <a:r>
              <a:rPr lang="en-US" b="1" i="0" dirty="0">
                <a:solidFill>
                  <a:srgbClr val="333333"/>
                </a:solidFill>
                <a:effectLst/>
                <a:latin typeface="Roboto" panose="02000000000000000000" pitchFamily="2" charset="0"/>
              </a:rPr>
              <a:t>Cropping patterns:</a:t>
            </a:r>
            <a:r>
              <a:rPr lang="en-US" b="0" i="0" dirty="0">
                <a:solidFill>
                  <a:srgbClr val="333333"/>
                </a:solidFill>
                <a:effectLst/>
                <a:latin typeface="Roboto" panose="02000000000000000000" pitchFamily="2" charset="0"/>
              </a:rPr>
              <a:t> </a:t>
            </a:r>
            <a:endParaRPr lang="en-IN" dirty="0"/>
          </a:p>
        </p:txBody>
      </p:sp>
      <p:sp>
        <p:nvSpPr>
          <p:cNvPr id="3" name="Content Placeholder 2">
            <a:extLst>
              <a:ext uri="{FF2B5EF4-FFF2-40B4-BE49-F238E27FC236}">
                <a16:creationId xmlns:a16="http://schemas.microsoft.com/office/drawing/2014/main" id="{ECB52427-6CF6-2306-A04F-61E1D044032D}"/>
              </a:ext>
            </a:extLst>
          </p:cNvPr>
          <p:cNvSpPr>
            <a:spLocks noGrp="1"/>
          </p:cNvSpPr>
          <p:nvPr>
            <p:ph idx="1"/>
          </p:nvPr>
        </p:nvSpPr>
        <p:spPr/>
        <p:txBody>
          <a:bodyPr>
            <a:noAutofit/>
          </a:bodyPr>
          <a:lstStyle/>
          <a:p>
            <a:pPr marL="0" indent="0" algn="l">
              <a:buNone/>
            </a:pPr>
            <a:r>
              <a:rPr lang="en-US" sz="2800" b="0" i="0" dirty="0">
                <a:solidFill>
                  <a:srgbClr val="333333"/>
                </a:solidFill>
                <a:effectLst/>
                <a:latin typeface="Roboto" panose="02000000000000000000" pitchFamily="2" charset="0"/>
              </a:rPr>
              <a:t>(ii) </a:t>
            </a:r>
            <a:r>
              <a:rPr lang="en-US" sz="2800" b="1" i="0" dirty="0">
                <a:solidFill>
                  <a:srgbClr val="333333"/>
                </a:solidFill>
                <a:effectLst/>
                <a:latin typeface="Roboto" panose="02000000000000000000" pitchFamily="2" charset="0"/>
              </a:rPr>
              <a:t>Inter-cropping:</a:t>
            </a:r>
            <a:r>
              <a:rPr lang="en-US" sz="2800" b="0" i="0" dirty="0">
                <a:solidFill>
                  <a:srgbClr val="333333"/>
                </a:solidFill>
                <a:effectLst/>
                <a:latin typeface="Roboto" panose="02000000000000000000" pitchFamily="2" charset="0"/>
              </a:rPr>
              <a:t> It involves growing two or more crops simultaneously on the same field in definite proportion or pattern. A few rows of one crop alternate with a few rows of a second crop, for example, soyabean + maize, or finger millet (bajra) + cowpea (</a:t>
            </a:r>
            <a:r>
              <a:rPr lang="en-US" sz="2800" b="0" i="0" dirty="0" err="1">
                <a:solidFill>
                  <a:srgbClr val="333333"/>
                </a:solidFill>
                <a:effectLst/>
                <a:latin typeface="Roboto" panose="02000000000000000000" pitchFamily="2" charset="0"/>
              </a:rPr>
              <a:t>lobia</a:t>
            </a:r>
            <a:r>
              <a:rPr lang="en-US" sz="2800" b="0" i="0" dirty="0">
                <a:solidFill>
                  <a:srgbClr val="333333"/>
                </a:solidFill>
                <a:effectLst/>
                <a:latin typeface="Roboto" panose="02000000000000000000" pitchFamily="2" charset="0"/>
              </a:rPr>
              <a:t>). The crops are selected such that their nutrient requirements are different. This ensures maximum </a:t>
            </a:r>
            <a:r>
              <a:rPr lang="en-US" sz="2800" b="0" i="0" dirty="0" err="1">
                <a:solidFill>
                  <a:srgbClr val="333333"/>
                </a:solidFill>
                <a:effectLst/>
                <a:latin typeface="Roboto" panose="02000000000000000000" pitchFamily="2" charset="0"/>
              </a:rPr>
              <a:t>utilisation</a:t>
            </a:r>
            <a:r>
              <a:rPr lang="en-US" sz="2800" b="0" i="0" dirty="0">
                <a:solidFill>
                  <a:srgbClr val="333333"/>
                </a:solidFill>
                <a:effectLst/>
                <a:latin typeface="Roboto" panose="02000000000000000000" pitchFamily="2" charset="0"/>
              </a:rPr>
              <a:t> of the nutrients supplied, and also prevents pests and diseases from spreading to all the plants belonging to one crop in a field. This way, both crops can give better returns.</a:t>
            </a:r>
          </a:p>
        </p:txBody>
      </p:sp>
      <p:pic>
        <p:nvPicPr>
          <p:cNvPr id="11266" name="Picture 2" descr="Difference between Mixed Cropping and Intercropping | Easy Biology Class">
            <a:extLst>
              <a:ext uri="{FF2B5EF4-FFF2-40B4-BE49-F238E27FC236}">
                <a16:creationId xmlns:a16="http://schemas.microsoft.com/office/drawing/2014/main" id="{A5E4BA2A-136B-737C-4A10-A117D8AFF12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000"/>
          <a:stretch/>
        </p:blipFill>
        <p:spPr bwMode="auto">
          <a:xfrm>
            <a:off x="7917852" y="76200"/>
            <a:ext cx="3176868" cy="16002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978C0C48-2B7A-A1FE-EE62-DB46C71B7076}"/>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BD46B42D-5E06-70B4-3227-FDEFF70BA028}"/>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8505380E-AA05-5F1B-481E-E558D290B40A}"/>
              </a:ext>
            </a:extLst>
          </p:cNvPr>
          <p:cNvSpPr>
            <a:spLocks noGrp="1"/>
          </p:cNvSpPr>
          <p:nvPr>
            <p:ph type="sldNum" sz="quarter" idx="12"/>
          </p:nvPr>
        </p:nvSpPr>
        <p:spPr/>
        <p:txBody>
          <a:bodyPr/>
          <a:lstStyle/>
          <a:p>
            <a:fld id="{575ECA60-60BD-44CE-AEDC-39A602A7EB16}" type="slidenum">
              <a:rPr lang="en-US" altLang="en-US" smtClean="0"/>
              <a:pPr/>
              <a:t>21</a:t>
            </a:fld>
            <a:endParaRPr lang="en-US" altLang="en-US"/>
          </a:p>
        </p:txBody>
      </p:sp>
    </p:spTree>
    <p:extLst>
      <p:ext uri="{BB962C8B-B14F-4D97-AF65-F5344CB8AC3E}">
        <p14:creationId xmlns:p14="http://schemas.microsoft.com/office/powerpoint/2010/main" val="11008907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4A10B-220D-D6D2-D63F-BE0888AB70AB}"/>
              </a:ext>
            </a:extLst>
          </p:cNvPr>
          <p:cNvSpPr>
            <a:spLocks noGrp="1"/>
          </p:cNvSpPr>
          <p:nvPr>
            <p:ph type="title"/>
          </p:nvPr>
        </p:nvSpPr>
        <p:spPr/>
        <p:txBody>
          <a:bodyPr/>
          <a:lstStyle/>
          <a:p>
            <a:r>
              <a:rPr lang="en-US" b="1" i="0" dirty="0">
                <a:solidFill>
                  <a:srgbClr val="333333"/>
                </a:solidFill>
                <a:effectLst/>
                <a:latin typeface="Roboto" panose="02000000000000000000" pitchFamily="2" charset="0"/>
              </a:rPr>
              <a:t>Cropping patterns:</a:t>
            </a:r>
            <a:r>
              <a:rPr lang="en-US" b="0" i="0" dirty="0">
                <a:solidFill>
                  <a:srgbClr val="333333"/>
                </a:solidFill>
                <a:effectLst/>
                <a:latin typeface="Roboto" panose="02000000000000000000" pitchFamily="2" charset="0"/>
              </a:rPr>
              <a:t> </a:t>
            </a:r>
            <a:endParaRPr lang="en-IN" dirty="0"/>
          </a:p>
        </p:txBody>
      </p:sp>
      <p:sp>
        <p:nvSpPr>
          <p:cNvPr id="3" name="Content Placeholder 2">
            <a:extLst>
              <a:ext uri="{FF2B5EF4-FFF2-40B4-BE49-F238E27FC236}">
                <a16:creationId xmlns:a16="http://schemas.microsoft.com/office/drawing/2014/main" id="{ECB52427-6CF6-2306-A04F-61E1D044032D}"/>
              </a:ext>
            </a:extLst>
          </p:cNvPr>
          <p:cNvSpPr>
            <a:spLocks noGrp="1"/>
          </p:cNvSpPr>
          <p:nvPr>
            <p:ph idx="1"/>
          </p:nvPr>
        </p:nvSpPr>
        <p:spPr/>
        <p:txBody>
          <a:bodyPr>
            <a:noAutofit/>
          </a:bodyPr>
          <a:lstStyle/>
          <a:p>
            <a:pPr marL="0" indent="0" algn="l">
              <a:buNone/>
            </a:pPr>
            <a:r>
              <a:rPr lang="en-US" sz="2800" b="0" i="0" dirty="0">
                <a:solidFill>
                  <a:srgbClr val="333333"/>
                </a:solidFill>
                <a:effectLst/>
                <a:latin typeface="Roboto" panose="02000000000000000000" pitchFamily="2" charset="0"/>
              </a:rPr>
              <a:t>(ii) </a:t>
            </a:r>
            <a:r>
              <a:rPr lang="en-US" sz="2800" b="1" i="0" dirty="0">
                <a:solidFill>
                  <a:srgbClr val="333333"/>
                </a:solidFill>
                <a:effectLst/>
                <a:latin typeface="Roboto" panose="02000000000000000000" pitchFamily="2" charset="0"/>
              </a:rPr>
              <a:t>Crop rotation:</a:t>
            </a:r>
            <a:r>
              <a:rPr lang="en-US" sz="2800" b="0" i="0" dirty="0">
                <a:solidFill>
                  <a:srgbClr val="333333"/>
                </a:solidFill>
                <a:effectLst/>
                <a:latin typeface="Roboto" panose="02000000000000000000" pitchFamily="2" charset="0"/>
              </a:rPr>
              <a:t> The growing of different crops on a piece of land in a preplanned succession is known as crop rotation. Depending upon the duration, crop rotation is done for different crop combinations. The availability of moisture and irrigation facilities decide the choice of the crop to be cultivated after one harvest. If crop rotation is done properly then two or three crops can be grown in a year with good harvest.</a:t>
            </a:r>
          </a:p>
        </p:txBody>
      </p:sp>
      <p:pic>
        <p:nvPicPr>
          <p:cNvPr id="12290" name="Picture 2" descr="The Benefits of Crop Rotation and Diversity – USFRA Home">
            <a:extLst>
              <a:ext uri="{FF2B5EF4-FFF2-40B4-BE49-F238E27FC236}">
                <a16:creationId xmlns:a16="http://schemas.microsoft.com/office/drawing/2014/main" id="{CD67278A-EF6D-51F2-F911-D30F7D15D3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8324" y="4572000"/>
            <a:ext cx="3747356" cy="1703388"/>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B417DD70-A2C0-9B0F-7858-D3BBBE819C65}"/>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8567F215-DCC2-03D4-8B26-D5F161AD6354}"/>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1FB162DC-0F15-617C-AC01-02437B3A2B04}"/>
              </a:ext>
            </a:extLst>
          </p:cNvPr>
          <p:cNvSpPr>
            <a:spLocks noGrp="1"/>
          </p:cNvSpPr>
          <p:nvPr>
            <p:ph type="sldNum" sz="quarter" idx="12"/>
          </p:nvPr>
        </p:nvSpPr>
        <p:spPr/>
        <p:txBody>
          <a:bodyPr/>
          <a:lstStyle/>
          <a:p>
            <a:fld id="{575ECA60-60BD-44CE-AEDC-39A602A7EB16}" type="slidenum">
              <a:rPr lang="en-US" altLang="en-US" smtClean="0"/>
              <a:pPr/>
              <a:t>22</a:t>
            </a:fld>
            <a:endParaRPr lang="en-US" altLang="en-US"/>
          </a:p>
        </p:txBody>
      </p:sp>
    </p:spTree>
    <p:extLst>
      <p:ext uri="{BB962C8B-B14F-4D97-AF65-F5344CB8AC3E}">
        <p14:creationId xmlns:p14="http://schemas.microsoft.com/office/powerpoint/2010/main" val="36987634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C9495-95B0-A3AD-E084-8292F0931DA7}"/>
              </a:ext>
            </a:extLst>
          </p:cNvPr>
          <p:cNvSpPr>
            <a:spLocks noGrp="1"/>
          </p:cNvSpPr>
          <p:nvPr>
            <p:ph type="title"/>
          </p:nvPr>
        </p:nvSpPr>
        <p:spPr/>
        <p:txBody>
          <a:bodyPr>
            <a:normAutofit/>
          </a:bodyPr>
          <a:lstStyle/>
          <a:p>
            <a:r>
              <a:rPr lang="en-US" b="1" i="0" dirty="0">
                <a:solidFill>
                  <a:srgbClr val="333333"/>
                </a:solidFill>
                <a:effectLst/>
                <a:latin typeface="Roboto" panose="02000000000000000000" pitchFamily="2" charset="0"/>
              </a:rPr>
              <a:t>The food requirements of dairy animals are of two types:</a:t>
            </a:r>
            <a:r>
              <a:rPr lang="en-US" b="0" i="0" dirty="0">
                <a:solidFill>
                  <a:srgbClr val="333333"/>
                </a:solidFill>
                <a:effectLst/>
                <a:latin typeface="Roboto" panose="02000000000000000000" pitchFamily="2" charset="0"/>
              </a:rPr>
              <a:t> </a:t>
            </a:r>
            <a:endParaRPr lang="en-IN" dirty="0"/>
          </a:p>
        </p:txBody>
      </p:sp>
      <p:sp>
        <p:nvSpPr>
          <p:cNvPr id="3" name="Content Placeholder 2">
            <a:extLst>
              <a:ext uri="{FF2B5EF4-FFF2-40B4-BE49-F238E27FC236}">
                <a16:creationId xmlns:a16="http://schemas.microsoft.com/office/drawing/2014/main" id="{018F034B-5149-743F-3287-84C2AD7AC27A}"/>
              </a:ext>
            </a:extLst>
          </p:cNvPr>
          <p:cNvSpPr>
            <a:spLocks noGrp="1"/>
          </p:cNvSpPr>
          <p:nvPr>
            <p:ph idx="1"/>
          </p:nvPr>
        </p:nvSpPr>
        <p:spPr/>
        <p:txBody>
          <a:bodyPr>
            <a:normAutofit/>
          </a:bodyPr>
          <a:lstStyle/>
          <a:p>
            <a:pPr marL="0" indent="0">
              <a:buNone/>
            </a:pPr>
            <a:r>
              <a:rPr lang="en-US" sz="2800" b="0" i="0" dirty="0">
                <a:solidFill>
                  <a:srgbClr val="333333"/>
                </a:solidFill>
                <a:effectLst/>
                <a:latin typeface="Roboto" panose="02000000000000000000" pitchFamily="2" charset="0"/>
              </a:rPr>
              <a:t>(a) maintenance requirement which is the food required to support the animals to live a healthy life, and </a:t>
            </a:r>
          </a:p>
          <a:p>
            <a:pPr marL="0" indent="0">
              <a:buNone/>
            </a:pPr>
            <a:r>
              <a:rPr lang="en-US" sz="2800" b="0" i="0" dirty="0">
                <a:solidFill>
                  <a:srgbClr val="333333"/>
                </a:solidFill>
                <a:effectLst/>
                <a:latin typeface="Roboto" panose="02000000000000000000" pitchFamily="2" charset="0"/>
              </a:rPr>
              <a:t>(b) milk producing requirement, which is the type of food required during the lactation period.</a:t>
            </a:r>
            <a:endParaRPr lang="en-IN" sz="2800" dirty="0"/>
          </a:p>
        </p:txBody>
      </p:sp>
      <p:sp>
        <p:nvSpPr>
          <p:cNvPr id="4" name="Date Placeholder 3">
            <a:extLst>
              <a:ext uri="{FF2B5EF4-FFF2-40B4-BE49-F238E27FC236}">
                <a16:creationId xmlns:a16="http://schemas.microsoft.com/office/drawing/2014/main" id="{D3A082A1-84AD-3541-44A4-D4DE4B0570CC}"/>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25B90B02-41F1-8FD0-7500-2D65F500DAB2}"/>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69265D01-B4DA-42A1-64F8-D82457A05C3B}"/>
              </a:ext>
            </a:extLst>
          </p:cNvPr>
          <p:cNvSpPr>
            <a:spLocks noGrp="1"/>
          </p:cNvSpPr>
          <p:nvPr>
            <p:ph type="sldNum" sz="quarter" idx="12"/>
          </p:nvPr>
        </p:nvSpPr>
        <p:spPr/>
        <p:txBody>
          <a:bodyPr/>
          <a:lstStyle/>
          <a:p>
            <a:fld id="{575ECA60-60BD-44CE-AEDC-39A602A7EB16}" type="slidenum">
              <a:rPr lang="en-US" altLang="en-US" smtClean="0"/>
              <a:pPr/>
              <a:t>23</a:t>
            </a:fld>
            <a:endParaRPr lang="en-US" altLang="en-US"/>
          </a:p>
        </p:txBody>
      </p:sp>
    </p:spTree>
    <p:extLst>
      <p:ext uri="{BB962C8B-B14F-4D97-AF65-F5344CB8AC3E}">
        <p14:creationId xmlns:p14="http://schemas.microsoft.com/office/powerpoint/2010/main" val="2270298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1B4C5-1E34-0E94-E73B-07D2E6265DA5}"/>
              </a:ext>
            </a:extLst>
          </p:cNvPr>
          <p:cNvSpPr>
            <a:spLocks noGrp="1"/>
          </p:cNvSpPr>
          <p:nvPr>
            <p:ph type="title"/>
          </p:nvPr>
        </p:nvSpPr>
        <p:spPr/>
        <p:txBody>
          <a:bodyPr/>
          <a:lstStyle/>
          <a:p>
            <a:r>
              <a:rPr lang="en-US" b="1" i="0" dirty="0">
                <a:solidFill>
                  <a:srgbClr val="333333"/>
                </a:solidFill>
                <a:effectLst/>
                <a:latin typeface="Roboto" panose="02000000000000000000" pitchFamily="2" charset="0"/>
              </a:rPr>
              <a:t>Weeds:</a:t>
            </a:r>
            <a:endParaRPr lang="en-IN" dirty="0"/>
          </a:p>
        </p:txBody>
      </p:sp>
      <p:sp>
        <p:nvSpPr>
          <p:cNvPr id="3" name="Content Placeholder 2">
            <a:extLst>
              <a:ext uri="{FF2B5EF4-FFF2-40B4-BE49-F238E27FC236}">
                <a16:creationId xmlns:a16="http://schemas.microsoft.com/office/drawing/2014/main" id="{935DDAAC-B793-1651-664F-EC555755A05D}"/>
              </a:ext>
            </a:extLst>
          </p:cNvPr>
          <p:cNvSpPr>
            <a:spLocks noGrp="1"/>
          </p:cNvSpPr>
          <p:nvPr>
            <p:ph idx="1"/>
          </p:nvPr>
        </p:nvSpPr>
        <p:spPr/>
        <p:txBody>
          <a:bodyPr>
            <a:normAutofit/>
          </a:bodyPr>
          <a:lstStyle/>
          <a:p>
            <a:pPr marL="0" indent="0">
              <a:buNone/>
            </a:pPr>
            <a:r>
              <a:rPr lang="en-US" sz="2800" b="0" i="0" dirty="0">
                <a:solidFill>
                  <a:srgbClr val="333333"/>
                </a:solidFill>
                <a:effectLst/>
                <a:latin typeface="Roboto" panose="02000000000000000000" pitchFamily="2" charset="0"/>
              </a:rPr>
              <a:t>Weeds are unwanted plants in the cultivated field, for example, Xanthium (</a:t>
            </a:r>
            <a:r>
              <a:rPr lang="en-US" sz="2800" b="0" i="0" dirty="0" err="1">
                <a:solidFill>
                  <a:srgbClr val="333333"/>
                </a:solidFill>
                <a:effectLst/>
                <a:latin typeface="Roboto" panose="02000000000000000000" pitchFamily="2" charset="0"/>
              </a:rPr>
              <a:t>gokhroo</a:t>
            </a:r>
            <a:r>
              <a:rPr lang="en-US" sz="2800" b="0" i="0" dirty="0">
                <a:solidFill>
                  <a:srgbClr val="333333"/>
                </a:solidFill>
                <a:effectLst/>
                <a:latin typeface="Roboto" panose="02000000000000000000" pitchFamily="2" charset="0"/>
              </a:rPr>
              <a:t>), Parthenium (</a:t>
            </a:r>
            <a:r>
              <a:rPr lang="en-US" sz="2800" b="0" i="0" dirty="0" err="1">
                <a:solidFill>
                  <a:srgbClr val="333333"/>
                </a:solidFill>
                <a:effectLst/>
                <a:latin typeface="Roboto" panose="02000000000000000000" pitchFamily="2" charset="0"/>
              </a:rPr>
              <a:t>gazar</a:t>
            </a:r>
            <a:r>
              <a:rPr lang="en-US" sz="2800" b="0" i="0" dirty="0">
                <a:solidFill>
                  <a:srgbClr val="333333"/>
                </a:solidFill>
                <a:effectLst/>
                <a:latin typeface="Roboto" panose="02000000000000000000" pitchFamily="2" charset="0"/>
              </a:rPr>
              <a:t> </a:t>
            </a:r>
            <a:r>
              <a:rPr lang="en-US" sz="2800" b="0" i="0" dirty="0" err="1">
                <a:solidFill>
                  <a:srgbClr val="333333"/>
                </a:solidFill>
                <a:effectLst/>
                <a:latin typeface="Roboto" panose="02000000000000000000" pitchFamily="2" charset="0"/>
              </a:rPr>
              <a:t>ghas</a:t>
            </a:r>
            <a:r>
              <a:rPr lang="en-US" sz="2800" b="0" i="0" dirty="0">
                <a:solidFill>
                  <a:srgbClr val="333333"/>
                </a:solidFill>
                <a:effectLst/>
                <a:latin typeface="Roboto" panose="02000000000000000000" pitchFamily="2" charset="0"/>
              </a:rPr>
              <a:t>) and </a:t>
            </a:r>
            <a:r>
              <a:rPr lang="en-US" sz="2800" b="0" i="0" dirty="0" err="1">
                <a:solidFill>
                  <a:srgbClr val="333333"/>
                </a:solidFill>
                <a:effectLst/>
                <a:latin typeface="Roboto" panose="02000000000000000000" pitchFamily="2" charset="0"/>
              </a:rPr>
              <a:t>Cyperinus</a:t>
            </a:r>
            <a:r>
              <a:rPr lang="en-US" sz="2800" b="0" i="0" dirty="0">
                <a:solidFill>
                  <a:srgbClr val="333333"/>
                </a:solidFill>
                <a:effectLst/>
                <a:latin typeface="Roboto" panose="02000000000000000000" pitchFamily="2" charset="0"/>
              </a:rPr>
              <a:t> </a:t>
            </a:r>
            <a:r>
              <a:rPr lang="en-US" sz="2800" b="0" i="0" dirty="0" err="1">
                <a:solidFill>
                  <a:srgbClr val="333333"/>
                </a:solidFill>
                <a:effectLst/>
                <a:latin typeface="Roboto" panose="02000000000000000000" pitchFamily="2" charset="0"/>
              </a:rPr>
              <a:t>rotundus</a:t>
            </a:r>
            <a:r>
              <a:rPr lang="en-US" sz="2800" b="0" i="0" dirty="0">
                <a:solidFill>
                  <a:srgbClr val="333333"/>
                </a:solidFill>
                <a:effectLst/>
                <a:latin typeface="Roboto" panose="02000000000000000000" pitchFamily="2" charset="0"/>
              </a:rPr>
              <a:t> (</a:t>
            </a:r>
            <a:r>
              <a:rPr lang="en-US" sz="2800" b="0" i="0" dirty="0" err="1">
                <a:solidFill>
                  <a:srgbClr val="333333"/>
                </a:solidFill>
                <a:effectLst/>
                <a:latin typeface="Roboto" panose="02000000000000000000" pitchFamily="2" charset="0"/>
              </a:rPr>
              <a:t>motha</a:t>
            </a:r>
            <a:r>
              <a:rPr lang="en-US" sz="2800" b="0" i="0" dirty="0">
                <a:solidFill>
                  <a:srgbClr val="333333"/>
                </a:solidFill>
                <a:effectLst/>
                <a:latin typeface="Roboto" panose="02000000000000000000" pitchFamily="2" charset="0"/>
              </a:rPr>
              <a:t>). They compete for food, space and light. Weeds take up nutrients and reduce the growth of the crop. Therefore, removal of weeds from cultivated fields during the early stages of crop growth is essential for a good harvest.</a:t>
            </a:r>
            <a:endParaRPr lang="en-IN" sz="2800" dirty="0"/>
          </a:p>
        </p:txBody>
      </p:sp>
      <p:pic>
        <p:nvPicPr>
          <p:cNvPr id="13314" name="Picture 2" descr="A Review of Early-Season Weeds • farmdoc">
            <a:extLst>
              <a:ext uri="{FF2B5EF4-FFF2-40B4-BE49-F238E27FC236}">
                <a16:creationId xmlns:a16="http://schemas.microsoft.com/office/drawing/2014/main" id="{DEFCBE42-9B7A-7FA0-E9C2-19FD61813E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2584" y="4343400"/>
            <a:ext cx="2864996"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E5AA8D97-1E68-11A2-7FE0-A456683983DC}"/>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A936BDD6-2A02-0F26-9B5A-CB1326F9AA14}"/>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0F9E0B17-8008-A4B4-D5FB-5C1522CCEE5B}"/>
              </a:ext>
            </a:extLst>
          </p:cNvPr>
          <p:cNvSpPr>
            <a:spLocks noGrp="1"/>
          </p:cNvSpPr>
          <p:nvPr>
            <p:ph type="sldNum" sz="quarter" idx="12"/>
          </p:nvPr>
        </p:nvSpPr>
        <p:spPr/>
        <p:txBody>
          <a:bodyPr/>
          <a:lstStyle/>
          <a:p>
            <a:fld id="{575ECA60-60BD-44CE-AEDC-39A602A7EB16}" type="slidenum">
              <a:rPr lang="en-US" altLang="en-US" smtClean="0"/>
              <a:pPr/>
              <a:t>24</a:t>
            </a:fld>
            <a:endParaRPr lang="en-US" altLang="en-US"/>
          </a:p>
        </p:txBody>
      </p:sp>
    </p:spTree>
    <p:extLst>
      <p:ext uri="{BB962C8B-B14F-4D97-AF65-F5344CB8AC3E}">
        <p14:creationId xmlns:p14="http://schemas.microsoft.com/office/powerpoint/2010/main" val="18404755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1D71F-CF01-CE20-4996-4BC0B61007F5}"/>
              </a:ext>
            </a:extLst>
          </p:cNvPr>
          <p:cNvSpPr>
            <a:spLocks noGrp="1"/>
          </p:cNvSpPr>
          <p:nvPr>
            <p:ph type="title"/>
          </p:nvPr>
        </p:nvSpPr>
        <p:spPr/>
        <p:txBody>
          <a:bodyPr/>
          <a:lstStyle/>
          <a:p>
            <a:r>
              <a:rPr lang="en-US" b="1" i="0" dirty="0">
                <a:solidFill>
                  <a:srgbClr val="333333"/>
                </a:solidFill>
                <a:effectLst/>
                <a:latin typeface="Roboto" panose="02000000000000000000" pitchFamily="2" charset="0"/>
              </a:rPr>
              <a:t>Methods of weed control:</a:t>
            </a:r>
            <a:r>
              <a:rPr lang="en-US" b="0" i="0" dirty="0">
                <a:solidFill>
                  <a:srgbClr val="333333"/>
                </a:solidFill>
                <a:effectLst/>
                <a:latin typeface="Roboto" panose="02000000000000000000" pitchFamily="2" charset="0"/>
              </a:rPr>
              <a:t> </a:t>
            </a:r>
            <a:endParaRPr lang="en-IN" dirty="0"/>
          </a:p>
        </p:txBody>
      </p:sp>
      <p:sp>
        <p:nvSpPr>
          <p:cNvPr id="3" name="Content Placeholder 2">
            <a:extLst>
              <a:ext uri="{FF2B5EF4-FFF2-40B4-BE49-F238E27FC236}">
                <a16:creationId xmlns:a16="http://schemas.microsoft.com/office/drawing/2014/main" id="{0D7DF032-B302-9F8F-52C6-A70C5AFF7638}"/>
              </a:ext>
            </a:extLst>
          </p:cNvPr>
          <p:cNvSpPr>
            <a:spLocks noGrp="1"/>
          </p:cNvSpPr>
          <p:nvPr>
            <p:ph idx="1"/>
          </p:nvPr>
        </p:nvSpPr>
        <p:spPr/>
        <p:txBody>
          <a:bodyPr>
            <a:normAutofit/>
          </a:bodyPr>
          <a:lstStyle/>
          <a:p>
            <a:pPr marL="0" indent="0">
              <a:buNone/>
            </a:pPr>
            <a:r>
              <a:rPr lang="en-US" sz="2800" b="0" i="0" dirty="0">
                <a:solidFill>
                  <a:srgbClr val="333333"/>
                </a:solidFill>
                <a:effectLst/>
                <a:latin typeface="Roboto" panose="02000000000000000000" pitchFamily="2" charset="0"/>
              </a:rPr>
              <a:t>The most effective method is the mechanical removal. Preventive methods such as proper seed bed preparation, finely sowing of crops, inter-cropping and crop rotation also help in weed control.</a:t>
            </a:r>
            <a:endParaRPr lang="en-IN" sz="2800" dirty="0"/>
          </a:p>
        </p:txBody>
      </p:sp>
      <p:pic>
        <p:nvPicPr>
          <p:cNvPr id="14338" name="Picture 2" descr="Weed Management :: Cultural Method">
            <a:extLst>
              <a:ext uri="{FF2B5EF4-FFF2-40B4-BE49-F238E27FC236}">
                <a16:creationId xmlns:a16="http://schemas.microsoft.com/office/drawing/2014/main" id="{8A75D9C5-7671-AAAE-212C-43775703B9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3323" y="3505200"/>
            <a:ext cx="6185353" cy="2592494"/>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353C6547-2055-3EFC-F40B-2FAE550B6A7A}"/>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6FA13F25-B896-978A-9D6B-71D3F66B8023}"/>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05786359-AFBE-3EEF-3001-6EB4994CFA42}"/>
              </a:ext>
            </a:extLst>
          </p:cNvPr>
          <p:cNvSpPr>
            <a:spLocks noGrp="1"/>
          </p:cNvSpPr>
          <p:nvPr>
            <p:ph type="sldNum" sz="quarter" idx="12"/>
          </p:nvPr>
        </p:nvSpPr>
        <p:spPr/>
        <p:txBody>
          <a:bodyPr/>
          <a:lstStyle/>
          <a:p>
            <a:fld id="{575ECA60-60BD-44CE-AEDC-39A602A7EB16}" type="slidenum">
              <a:rPr lang="en-US" altLang="en-US" smtClean="0"/>
              <a:pPr/>
              <a:t>25</a:t>
            </a:fld>
            <a:endParaRPr lang="en-US" altLang="en-US"/>
          </a:p>
        </p:txBody>
      </p:sp>
    </p:spTree>
    <p:extLst>
      <p:ext uri="{BB962C8B-B14F-4D97-AF65-F5344CB8AC3E}">
        <p14:creationId xmlns:p14="http://schemas.microsoft.com/office/powerpoint/2010/main" val="3110706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F6112-BC22-C8D5-3C3B-6E4F6A104B7D}"/>
              </a:ext>
            </a:extLst>
          </p:cNvPr>
          <p:cNvSpPr>
            <a:spLocks noGrp="1"/>
          </p:cNvSpPr>
          <p:nvPr>
            <p:ph type="title"/>
          </p:nvPr>
        </p:nvSpPr>
        <p:spPr/>
        <p:txBody>
          <a:bodyPr/>
          <a:lstStyle/>
          <a:p>
            <a:r>
              <a:rPr lang="en-US" b="1" i="0" dirty="0">
                <a:solidFill>
                  <a:srgbClr val="333333"/>
                </a:solidFill>
                <a:effectLst/>
                <a:latin typeface="Roboto" panose="02000000000000000000" pitchFamily="2" charset="0"/>
              </a:rPr>
              <a:t>Insect pests:</a:t>
            </a:r>
            <a:r>
              <a:rPr lang="en-US" b="0" i="0" dirty="0">
                <a:solidFill>
                  <a:srgbClr val="333333"/>
                </a:solidFill>
                <a:effectLst/>
                <a:latin typeface="Roboto" panose="02000000000000000000" pitchFamily="2" charset="0"/>
              </a:rPr>
              <a:t> </a:t>
            </a:r>
            <a:endParaRPr lang="en-IN" dirty="0"/>
          </a:p>
        </p:txBody>
      </p:sp>
      <p:sp>
        <p:nvSpPr>
          <p:cNvPr id="3" name="Content Placeholder 2">
            <a:extLst>
              <a:ext uri="{FF2B5EF4-FFF2-40B4-BE49-F238E27FC236}">
                <a16:creationId xmlns:a16="http://schemas.microsoft.com/office/drawing/2014/main" id="{7E7E79E2-7D64-6A38-BEB5-6F792F24687C}"/>
              </a:ext>
            </a:extLst>
          </p:cNvPr>
          <p:cNvSpPr>
            <a:spLocks noGrp="1"/>
          </p:cNvSpPr>
          <p:nvPr>
            <p:ph idx="1"/>
          </p:nvPr>
        </p:nvSpPr>
        <p:spPr/>
        <p:txBody>
          <a:bodyPr>
            <a:normAutofit/>
          </a:bodyPr>
          <a:lstStyle/>
          <a:p>
            <a:pPr marL="0" indent="0">
              <a:buNone/>
            </a:pPr>
            <a:r>
              <a:rPr lang="en-US" sz="2800" b="0" i="0" dirty="0">
                <a:solidFill>
                  <a:srgbClr val="333333"/>
                </a:solidFill>
                <a:effectLst/>
                <a:latin typeface="Roboto" panose="02000000000000000000" pitchFamily="2" charset="0"/>
              </a:rPr>
              <a:t>Generally insect pests attack the plants in three ways: </a:t>
            </a:r>
          </a:p>
          <a:p>
            <a:pPr marL="571500" indent="-571500">
              <a:buAutoNum type="romanLcParenBoth"/>
            </a:pPr>
            <a:r>
              <a:rPr lang="en-US" sz="2800" b="0" i="0" dirty="0">
                <a:solidFill>
                  <a:srgbClr val="333333"/>
                </a:solidFill>
                <a:effectLst/>
                <a:latin typeface="Roboto" panose="02000000000000000000" pitchFamily="2" charset="0"/>
              </a:rPr>
              <a:t>They cut the root, stem and leaf, </a:t>
            </a:r>
          </a:p>
          <a:p>
            <a:pPr marL="571500" indent="-571500">
              <a:buAutoNum type="romanLcParenBoth"/>
            </a:pPr>
            <a:r>
              <a:rPr lang="en-US" sz="2800" b="0" i="0" dirty="0">
                <a:solidFill>
                  <a:srgbClr val="333333"/>
                </a:solidFill>
                <a:effectLst/>
                <a:latin typeface="Roboto" panose="02000000000000000000" pitchFamily="2" charset="0"/>
              </a:rPr>
              <a:t>they suck the cell sap from various parts of the plant, and</a:t>
            </a:r>
          </a:p>
          <a:p>
            <a:pPr marL="571500" indent="-571500">
              <a:buAutoNum type="romanLcParenBoth"/>
            </a:pPr>
            <a:r>
              <a:rPr lang="en-US" sz="2800" b="0" i="0" dirty="0">
                <a:solidFill>
                  <a:srgbClr val="333333"/>
                </a:solidFill>
                <a:effectLst/>
                <a:latin typeface="Roboto" panose="02000000000000000000" pitchFamily="2" charset="0"/>
              </a:rPr>
              <a:t>They bore into stem and fruits. They thus affect the health of the crop and reduce yields.</a:t>
            </a:r>
            <a:endParaRPr lang="en-IN" sz="2800" dirty="0"/>
          </a:p>
        </p:txBody>
      </p:sp>
      <p:sp>
        <p:nvSpPr>
          <p:cNvPr id="4" name="Date Placeholder 3">
            <a:extLst>
              <a:ext uri="{FF2B5EF4-FFF2-40B4-BE49-F238E27FC236}">
                <a16:creationId xmlns:a16="http://schemas.microsoft.com/office/drawing/2014/main" id="{6737EC34-23E5-69E9-91ED-6D25B4F6D141}"/>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66F2113E-99ED-967A-0F12-F752E460FAAB}"/>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4DEA330A-5EB7-50F4-0AAC-709A443DD6AA}"/>
              </a:ext>
            </a:extLst>
          </p:cNvPr>
          <p:cNvSpPr>
            <a:spLocks noGrp="1"/>
          </p:cNvSpPr>
          <p:nvPr>
            <p:ph type="sldNum" sz="quarter" idx="12"/>
          </p:nvPr>
        </p:nvSpPr>
        <p:spPr/>
        <p:txBody>
          <a:bodyPr/>
          <a:lstStyle/>
          <a:p>
            <a:fld id="{575ECA60-60BD-44CE-AEDC-39A602A7EB16}" type="slidenum">
              <a:rPr lang="en-US" altLang="en-US" smtClean="0"/>
              <a:pPr/>
              <a:t>26</a:t>
            </a:fld>
            <a:endParaRPr lang="en-US" altLang="en-US"/>
          </a:p>
        </p:txBody>
      </p:sp>
    </p:spTree>
    <p:extLst>
      <p:ext uri="{BB962C8B-B14F-4D97-AF65-F5344CB8AC3E}">
        <p14:creationId xmlns:p14="http://schemas.microsoft.com/office/powerpoint/2010/main" val="10595417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9058A-3E36-601E-1173-07FC2ACEED0C}"/>
              </a:ext>
            </a:extLst>
          </p:cNvPr>
          <p:cNvSpPr>
            <a:spLocks noGrp="1"/>
          </p:cNvSpPr>
          <p:nvPr>
            <p:ph type="title"/>
          </p:nvPr>
        </p:nvSpPr>
        <p:spPr/>
        <p:txBody>
          <a:bodyPr>
            <a:normAutofit/>
          </a:bodyPr>
          <a:lstStyle/>
          <a:p>
            <a:r>
              <a:rPr lang="en-US" b="1" i="0" dirty="0">
                <a:solidFill>
                  <a:srgbClr val="333333"/>
                </a:solidFill>
                <a:effectLst/>
                <a:latin typeface="Roboto" panose="02000000000000000000" pitchFamily="2" charset="0"/>
              </a:rPr>
              <a:t>Preventive measures against pest include:</a:t>
            </a:r>
            <a:endParaRPr lang="en-IN" dirty="0"/>
          </a:p>
        </p:txBody>
      </p:sp>
      <p:sp>
        <p:nvSpPr>
          <p:cNvPr id="3" name="Content Placeholder 2">
            <a:extLst>
              <a:ext uri="{FF2B5EF4-FFF2-40B4-BE49-F238E27FC236}">
                <a16:creationId xmlns:a16="http://schemas.microsoft.com/office/drawing/2014/main" id="{D77B20B6-F9AC-0335-641C-33C641DA0464}"/>
              </a:ext>
            </a:extLst>
          </p:cNvPr>
          <p:cNvSpPr>
            <a:spLocks noGrp="1"/>
          </p:cNvSpPr>
          <p:nvPr>
            <p:ph idx="1"/>
          </p:nvPr>
        </p:nvSpPr>
        <p:spPr/>
        <p:txBody>
          <a:bodyPr>
            <a:normAutofit/>
          </a:bodyPr>
          <a:lstStyle/>
          <a:p>
            <a:pPr marL="0" indent="0" algn="l">
              <a:buNone/>
            </a:pPr>
            <a:r>
              <a:rPr lang="en-US" sz="2800" b="0" i="0" dirty="0">
                <a:solidFill>
                  <a:srgbClr val="333333"/>
                </a:solidFill>
                <a:effectLst/>
                <a:latin typeface="Roboto" panose="02000000000000000000" pitchFamily="2" charset="0"/>
              </a:rPr>
              <a:t>(</a:t>
            </a:r>
            <a:r>
              <a:rPr lang="en-US" sz="2800" b="0" i="0" dirty="0" err="1">
                <a:solidFill>
                  <a:srgbClr val="333333"/>
                </a:solidFill>
                <a:effectLst/>
                <a:latin typeface="Roboto" panose="02000000000000000000" pitchFamily="2" charset="0"/>
              </a:rPr>
              <a:t>i</a:t>
            </a:r>
            <a:r>
              <a:rPr lang="en-US" sz="2800" b="0" i="0" dirty="0">
                <a:solidFill>
                  <a:srgbClr val="333333"/>
                </a:solidFill>
                <a:effectLst/>
                <a:latin typeface="Roboto" panose="02000000000000000000" pitchFamily="2" charset="0"/>
              </a:rPr>
              <a:t>) The use of disease resistant varieties.</a:t>
            </a:r>
          </a:p>
          <a:p>
            <a:pPr marL="0" indent="0" algn="l">
              <a:buNone/>
            </a:pPr>
            <a:r>
              <a:rPr lang="en-US" sz="2800" b="0" i="0" dirty="0">
                <a:solidFill>
                  <a:srgbClr val="333333"/>
                </a:solidFill>
                <a:effectLst/>
                <a:latin typeface="Roboto" panose="02000000000000000000" pitchFamily="2" charset="0"/>
              </a:rPr>
              <a:t>(ii) Growing two or more crops simultaneously on the same field.</a:t>
            </a:r>
          </a:p>
          <a:p>
            <a:pPr marL="0" indent="0" algn="l">
              <a:buNone/>
            </a:pPr>
            <a:r>
              <a:rPr lang="en-US" sz="2800" b="0" i="0" dirty="0">
                <a:solidFill>
                  <a:srgbClr val="333333"/>
                </a:solidFill>
                <a:effectLst/>
                <a:latin typeface="Roboto" panose="02000000000000000000" pitchFamily="2" charset="0"/>
              </a:rPr>
              <a:t>(iii) </a:t>
            </a:r>
            <a:r>
              <a:rPr lang="en-US" sz="2800" b="1" i="0" dirty="0">
                <a:solidFill>
                  <a:srgbClr val="333333"/>
                </a:solidFill>
                <a:effectLst/>
                <a:latin typeface="Roboto" panose="02000000000000000000" pitchFamily="2" charset="0"/>
              </a:rPr>
              <a:t>Summer ploughing:</a:t>
            </a:r>
            <a:r>
              <a:rPr lang="en-US" sz="2800" b="0" i="0" dirty="0">
                <a:solidFill>
                  <a:srgbClr val="333333"/>
                </a:solidFill>
                <a:effectLst/>
                <a:latin typeface="Roboto" panose="02000000000000000000" pitchFamily="2" charset="0"/>
              </a:rPr>
              <a:t> In this method, fields are ploughed deep in summers to destroy both pests as well as weeds.</a:t>
            </a:r>
          </a:p>
          <a:p>
            <a:endParaRPr lang="en-IN" sz="2800" dirty="0"/>
          </a:p>
        </p:txBody>
      </p:sp>
      <p:sp>
        <p:nvSpPr>
          <p:cNvPr id="4" name="Date Placeholder 3">
            <a:extLst>
              <a:ext uri="{FF2B5EF4-FFF2-40B4-BE49-F238E27FC236}">
                <a16:creationId xmlns:a16="http://schemas.microsoft.com/office/drawing/2014/main" id="{4B31A078-E2D9-E985-AFE4-6CE84F09AB75}"/>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22248379-5C22-65A9-09B8-77CAA9365E98}"/>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BD7360B6-665A-D22A-3204-11A05CB9A8B7}"/>
              </a:ext>
            </a:extLst>
          </p:cNvPr>
          <p:cNvSpPr>
            <a:spLocks noGrp="1"/>
          </p:cNvSpPr>
          <p:nvPr>
            <p:ph type="sldNum" sz="quarter" idx="12"/>
          </p:nvPr>
        </p:nvSpPr>
        <p:spPr/>
        <p:txBody>
          <a:bodyPr/>
          <a:lstStyle/>
          <a:p>
            <a:fld id="{575ECA60-60BD-44CE-AEDC-39A602A7EB16}" type="slidenum">
              <a:rPr lang="en-US" altLang="en-US" smtClean="0"/>
              <a:pPr/>
              <a:t>27</a:t>
            </a:fld>
            <a:endParaRPr lang="en-US" altLang="en-US"/>
          </a:p>
        </p:txBody>
      </p:sp>
    </p:spTree>
    <p:extLst>
      <p:ext uri="{BB962C8B-B14F-4D97-AF65-F5344CB8AC3E}">
        <p14:creationId xmlns:p14="http://schemas.microsoft.com/office/powerpoint/2010/main" val="23170520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CD0AA-5CEE-ED97-A9D5-5312C7037068}"/>
              </a:ext>
            </a:extLst>
          </p:cNvPr>
          <p:cNvSpPr>
            <a:spLocks noGrp="1"/>
          </p:cNvSpPr>
          <p:nvPr>
            <p:ph type="title"/>
          </p:nvPr>
        </p:nvSpPr>
        <p:spPr/>
        <p:txBody>
          <a:bodyPr/>
          <a:lstStyle/>
          <a:p>
            <a:r>
              <a:rPr lang="en-US" b="0" i="0" dirty="0">
                <a:solidFill>
                  <a:srgbClr val="333333"/>
                </a:solidFill>
                <a:effectLst/>
                <a:latin typeface="Roboto" panose="02000000000000000000" pitchFamily="2" charset="0"/>
              </a:rPr>
              <a:t>Animal husbandry </a:t>
            </a:r>
            <a:endParaRPr lang="en-IN" dirty="0"/>
          </a:p>
        </p:txBody>
      </p:sp>
      <p:sp>
        <p:nvSpPr>
          <p:cNvPr id="3" name="Content Placeholder 2">
            <a:extLst>
              <a:ext uri="{FF2B5EF4-FFF2-40B4-BE49-F238E27FC236}">
                <a16:creationId xmlns:a16="http://schemas.microsoft.com/office/drawing/2014/main" id="{9C31D4BC-993D-6D5A-ED35-468C04889E63}"/>
              </a:ext>
            </a:extLst>
          </p:cNvPr>
          <p:cNvSpPr>
            <a:spLocks noGrp="1"/>
          </p:cNvSpPr>
          <p:nvPr>
            <p:ph idx="1"/>
          </p:nvPr>
        </p:nvSpPr>
        <p:spPr/>
        <p:txBody>
          <a:bodyPr>
            <a:normAutofit/>
          </a:bodyPr>
          <a:lstStyle/>
          <a:p>
            <a:pPr marL="0" indent="0" algn="l">
              <a:buNone/>
            </a:pPr>
            <a:r>
              <a:rPr lang="en-US" sz="2800" b="0" i="0" dirty="0">
                <a:solidFill>
                  <a:srgbClr val="333333"/>
                </a:solidFill>
                <a:effectLst/>
                <a:latin typeface="Roboto" panose="02000000000000000000" pitchFamily="2" charset="0"/>
              </a:rPr>
              <a:t>Animal husbandry is the scientific management of animal livestock. It includes various aspects such as feeding, breeding and disease control. Animal-based farming includes cattle, goat, sheep, poultry and fish farming.</a:t>
            </a:r>
          </a:p>
          <a:p>
            <a:pPr marL="0" indent="0" algn="l">
              <a:buNone/>
            </a:pPr>
            <a:r>
              <a:rPr lang="en-US" sz="2800" b="0" i="0" dirty="0">
                <a:solidFill>
                  <a:srgbClr val="333333"/>
                </a:solidFill>
                <a:effectLst/>
                <a:latin typeface="Roboto" panose="02000000000000000000" pitchFamily="2" charset="0"/>
              </a:rPr>
              <a:t>Milk producing females are called milch animals (dairy animals), while the one used for farm </a:t>
            </a:r>
            <a:r>
              <a:rPr lang="en-US" sz="2800" b="0" i="0" dirty="0" err="1">
                <a:solidFill>
                  <a:srgbClr val="333333"/>
                </a:solidFill>
                <a:effectLst/>
                <a:latin typeface="Roboto" panose="02000000000000000000" pitchFamily="2" charset="0"/>
              </a:rPr>
              <a:t>labour</a:t>
            </a:r>
            <a:r>
              <a:rPr lang="en-US" sz="2800" b="0" i="0" dirty="0">
                <a:solidFill>
                  <a:srgbClr val="333333"/>
                </a:solidFill>
                <a:effectLst/>
                <a:latin typeface="Roboto" panose="02000000000000000000" pitchFamily="2" charset="0"/>
              </a:rPr>
              <a:t> are called draught animals.</a:t>
            </a:r>
          </a:p>
          <a:p>
            <a:endParaRPr lang="en-IN" sz="2800" dirty="0"/>
          </a:p>
        </p:txBody>
      </p:sp>
      <p:sp>
        <p:nvSpPr>
          <p:cNvPr id="4" name="Date Placeholder 3">
            <a:extLst>
              <a:ext uri="{FF2B5EF4-FFF2-40B4-BE49-F238E27FC236}">
                <a16:creationId xmlns:a16="http://schemas.microsoft.com/office/drawing/2014/main" id="{F33B1CE2-9EF4-5AA8-DFD6-A75B238368CC}"/>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FEFA2950-2F29-B21B-F544-D1FA6741169A}"/>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4A10D634-D7E1-E293-52FB-D65FCB2226EF}"/>
              </a:ext>
            </a:extLst>
          </p:cNvPr>
          <p:cNvSpPr>
            <a:spLocks noGrp="1"/>
          </p:cNvSpPr>
          <p:nvPr>
            <p:ph type="sldNum" sz="quarter" idx="12"/>
          </p:nvPr>
        </p:nvSpPr>
        <p:spPr/>
        <p:txBody>
          <a:bodyPr/>
          <a:lstStyle/>
          <a:p>
            <a:fld id="{575ECA60-60BD-44CE-AEDC-39A602A7EB16}" type="slidenum">
              <a:rPr lang="en-US" altLang="en-US" smtClean="0"/>
              <a:pPr/>
              <a:t>28</a:t>
            </a:fld>
            <a:endParaRPr lang="en-US" altLang="en-US"/>
          </a:p>
        </p:txBody>
      </p:sp>
    </p:spTree>
    <p:extLst>
      <p:ext uri="{BB962C8B-B14F-4D97-AF65-F5344CB8AC3E}">
        <p14:creationId xmlns:p14="http://schemas.microsoft.com/office/powerpoint/2010/main" val="3266382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5DF80-7427-6451-599B-1E2D032E7B13}"/>
              </a:ext>
            </a:extLst>
          </p:cNvPr>
          <p:cNvSpPr>
            <a:spLocks noGrp="1"/>
          </p:cNvSpPr>
          <p:nvPr>
            <p:ph type="title"/>
          </p:nvPr>
        </p:nvSpPr>
        <p:spPr/>
        <p:txBody>
          <a:bodyPr/>
          <a:lstStyle/>
          <a:p>
            <a:r>
              <a:rPr lang="en-IN" b="1" i="0" dirty="0">
                <a:solidFill>
                  <a:srgbClr val="333333"/>
                </a:solidFill>
                <a:effectLst/>
                <a:latin typeface="Roboto" panose="02000000000000000000" pitchFamily="2" charset="0"/>
              </a:rPr>
              <a:t>Animal feed includes:</a:t>
            </a:r>
            <a:endParaRPr lang="en-IN" dirty="0"/>
          </a:p>
        </p:txBody>
      </p:sp>
      <p:sp>
        <p:nvSpPr>
          <p:cNvPr id="3" name="Content Placeholder 2">
            <a:extLst>
              <a:ext uri="{FF2B5EF4-FFF2-40B4-BE49-F238E27FC236}">
                <a16:creationId xmlns:a16="http://schemas.microsoft.com/office/drawing/2014/main" id="{13D8FA4C-8435-755D-93FF-A4B68EAF2363}"/>
              </a:ext>
            </a:extLst>
          </p:cNvPr>
          <p:cNvSpPr>
            <a:spLocks noGrp="1"/>
          </p:cNvSpPr>
          <p:nvPr>
            <p:ph idx="1"/>
          </p:nvPr>
        </p:nvSpPr>
        <p:spPr/>
        <p:txBody>
          <a:bodyPr>
            <a:normAutofit/>
          </a:bodyPr>
          <a:lstStyle/>
          <a:p>
            <a:pPr marL="342900" indent="-342900">
              <a:buAutoNum type="alphaLcParenBoth"/>
            </a:pPr>
            <a:r>
              <a:rPr lang="en-US" sz="2800" b="0" i="0" dirty="0">
                <a:solidFill>
                  <a:srgbClr val="333333"/>
                </a:solidFill>
                <a:effectLst/>
                <a:latin typeface="Roboto" panose="02000000000000000000" pitchFamily="2" charset="0"/>
              </a:rPr>
              <a:t> Roughage, which is largely, fibre and </a:t>
            </a:r>
          </a:p>
          <a:p>
            <a:pPr marL="342900" indent="-342900">
              <a:buAutoNum type="alphaLcParenBoth"/>
            </a:pPr>
            <a:r>
              <a:rPr lang="en-US" sz="2800" b="0" i="0" dirty="0">
                <a:solidFill>
                  <a:srgbClr val="333333"/>
                </a:solidFill>
                <a:effectLst/>
                <a:latin typeface="Roboto" panose="02000000000000000000" pitchFamily="2" charset="0"/>
              </a:rPr>
              <a:t> Concentration which are low in fibre and contain relatively high levels of protein and other nutrients.</a:t>
            </a:r>
            <a:endParaRPr lang="en-IN" sz="2800" dirty="0"/>
          </a:p>
        </p:txBody>
      </p:sp>
      <p:sp>
        <p:nvSpPr>
          <p:cNvPr id="4" name="Date Placeholder 3">
            <a:extLst>
              <a:ext uri="{FF2B5EF4-FFF2-40B4-BE49-F238E27FC236}">
                <a16:creationId xmlns:a16="http://schemas.microsoft.com/office/drawing/2014/main" id="{8898DEA1-7A5E-E0EA-0B9B-A22B84834111}"/>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13A7BB30-E218-ECE5-D05D-50755933A5B1}"/>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0719B1AE-35AA-8100-6FD2-EADE869C53F3}"/>
              </a:ext>
            </a:extLst>
          </p:cNvPr>
          <p:cNvSpPr>
            <a:spLocks noGrp="1"/>
          </p:cNvSpPr>
          <p:nvPr>
            <p:ph type="sldNum" sz="quarter" idx="12"/>
          </p:nvPr>
        </p:nvSpPr>
        <p:spPr/>
        <p:txBody>
          <a:bodyPr/>
          <a:lstStyle/>
          <a:p>
            <a:fld id="{575ECA60-60BD-44CE-AEDC-39A602A7EB16}" type="slidenum">
              <a:rPr lang="en-US" altLang="en-US" smtClean="0"/>
              <a:pPr/>
              <a:t>29</a:t>
            </a:fld>
            <a:endParaRPr lang="en-US" altLang="en-US"/>
          </a:p>
        </p:txBody>
      </p:sp>
    </p:spTree>
    <p:extLst>
      <p:ext uri="{BB962C8B-B14F-4D97-AF65-F5344CB8AC3E}">
        <p14:creationId xmlns:p14="http://schemas.microsoft.com/office/powerpoint/2010/main" val="9020890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03F0B-BBE6-7C01-C145-B52D1F16BCE5}"/>
              </a:ext>
            </a:extLst>
          </p:cNvPr>
          <p:cNvSpPr>
            <a:spLocks noGrp="1"/>
          </p:cNvSpPr>
          <p:nvPr>
            <p:ph type="title"/>
          </p:nvPr>
        </p:nvSpPr>
        <p:spPr>
          <a:xfrm>
            <a:off x="1097280" y="286603"/>
            <a:ext cx="10713720" cy="1450757"/>
          </a:xfrm>
        </p:spPr>
        <p:txBody>
          <a:bodyPr>
            <a:normAutofit fontScale="90000"/>
          </a:bodyPr>
          <a:lstStyle/>
          <a:p>
            <a:r>
              <a:rPr lang="en-US" b="1" i="0" dirty="0">
                <a:solidFill>
                  <a:srgbClr val="333333"/>
                </a:solidFill>
                <a:effectLst/>
                <a:latin typeface="Roboto" panose="02000000000000000000" pitchFamily="2" charset="0"/>
              </a:rPr>
              <a:t>The improved poultry breeds are developed for the following desirable traits:</a:t>
            </a:r>
            <a:endParaRPr lang="en-IN" dirty="0"/>
          </a:p>
        </p:txBody>
      </p:sp>
      <p:sp>
        <p:nvSpPr>
          <p:cNvPr id="3" name="Content Placeholder 2">
            <a:extLst>
              <a:ext uri="{FF2B5EF4-FFF2-40B4-BE49-F238E27FC236}">
                <a16:creationId xmlns:a16="http://schemas.microsoft.com/office/drawing/2014/main" id="{FA8EA9AC-CE52-7C3D-3EEC-88AD4D75A804}"/>
              </a:ext>
            </a:extLst>
          </p:cNvPr>
          <p:cNvSpPr>
            <a:spLocks noGrp="1"/>
          </p:cNvSpPr>
          <p:nvPr>
            <p:ph idx="1"/>
          </p:nvPr>
        </p:nvSpPr>
        <p:spPr/>
        <p:txBody>
          <a:bodyPr>
            <a:normAutofit/>
          </a:bodyPr>
          <a:lstStyle/>
          <a:p>
            <a:pPr marL="0" indent="0" algn="l">
              <a:buNone/>
            </a:pPr>
            <a:r>
              <a:rPr lang="en-US" sz="2800" b="0" i="0" dirty="0">
                <a:solidFill>
                  <a:srgbClr val="333333"/>
                </a:solidFill>
                <a:effectLst/>
                <a:latin typeface="Roboto" panose="02000000000000000000" pitchFamily="2" charset="0"/>
              </a:rPr>
              <a:t>(</a:t>
            </a:r>
            <a:r>
              <a:rPr lang="en-US" sz="2800" b="0" i="0" dirty="0" err="1">
                <a:solidFill>
                  <a:srgbClr val="333333"/>
                </a:solidFill>
                <a:effectLst/>
                <a:latin typeface="Roboto" panose="02000000000000000000" pitchFamily="2" charset="0"/>
              </a:rPr>
              <a:t>i</a:t>
            </a:r>
            <a:r>
              <a:rPr lang="en-US" sz="2800" b="0" i="0" dirty="0">
                <a:solidFill>
                  <a:srgbClr val="333333"/>
                </a:solidFill>
                <a:effectLst/>
                <a:latin typeface="Roboto" panose="02000000000000000000" pitchFamily="2" charset="0"/>
              </a:rPr>
              <a:t>) Number and quality of chicks.</a:t>
            </a:r>
          </a:p>
          <a:p>
            <a:pPr marL="0" indent="0" algn="l">
              <a:buNone/>
            </a:pPr>
            <a:r>
              <a:rPr lang="en-US" sz="2800" b="0" i="0" dirty="0">
                <a:solidFill>
                  <a:srgbClr val="333333"/>
                </a:solidFill>
                <a:effectLst/>
                <a:latin typeface="Roboto" panose="02000000000000000000" pitchFamily="2" charset="0"/>
              </a:rPr>
              <a:t>(ii) Dwarf broiler parent for commercial chick production.</a:t>
            </a:r>
          </a:p>
          <a:p>
            <a:pPr marL="0" indent="0" algn="l">
              <a:buNone/>
            </a:pPr>
            <a:r>
              <a:rPr lang="en-US" sz="2800" b="0" i="0" dirty="0">
                <a:solidFill>
                  <a:srgbClr val="333333"/>
                </a:solidFill>
                <a:effectLst/>
                <a:latin typeface="Roboto" panose="02000000000000000000" pitchFamily="2" charset="0"/>
              </a:rPr>
              <a:t>(iii) Summer adaptation capacity.</a:t>
            </a:r>
          </a:p>
          <a:p>
            <a:pPr marL="0" indent="0" algn="l">
              <a:buNone/>
            </a:pPr>
            <a:r>
              <a:rPr lang="en-US" sz="2800" b="0" i="0" dirty="0">
                <a:solidFill>
                  <a:srgbClr val="333333"/>
                </a:solidFill>
                <a:effectLst/>
                <a:latin typeface="Roboto" panose="02000000000000000000" pitchFamily="2" charset="0"/>
              </a:rPr>
              <a:t>(iv) Low maintenance requirements.</a:t>
            </a:r>
          </a:p>
          <a:p>
            <a:pPr marL="0" indent="0" algn="l">
              <a:buNone/>
            </a:pPr>
            <a:r>
              <a:rPr lang="en-US" sz="2800" b="0" i="0" dirty="0">
                <a:solidFill>
                  <a:srgbClr val="333333"/>
                </a:solidFill>
                <a:effectLst/>
                <a:latin typeface="Roboto" panose="02000000000000000000" pitchFamily="2" charset="0"/>
              </a:rPr>
              <a:t>(v) Reduction in the size of the egg-laying bird with ability to </a:t>
            </a:r>
            <a:r>
              <a:rPr lang="en-US" sz="2800" b="0" i="0" dirty="0" err="1">
                <a:solidFill>
                  <a:srgbClr val="333333"/>
                </a:solidFill>
                <a:effectLst/>
                <a:latin typeface="Roboto" panose="02000000000000000000" pitchFamily="2" charset="0"/>
              </a:rPr>
              <a:t>utilise</a:t>
            </a:r>
            <a:r>
              <a:rPr lang="en-US" sz="2800" b="0" i="0" dirty="0">
                <a:solidFill>
                  <a:srgbClr val="333333"/>
                </a:solidFill>
                <a:effectLst/>
                <a:latin typeface="Roboto" panose="02000000000000000000" pitchFamily="2" charset="0"/>
              </a:rPr>
              <a:t> more fibrous cheaper diets formulated using agricultural by-products.</a:t>
            </a:r>
          </a:p>
          <a:p>
            <a:endParaRPr lang="en-IN" sz="2800" dirty="0"/>
          </a:p>
        </p:txBody>
      </p:sp>
      <p:sp>
        <p:nvSpPr>
          <p:cNvPr id="4" name="Date Placeholder 3">
            <a:extLst>
              <a:ext uri="{FF2B5EF4-FFF2-40B4-BE49-F238E27FC236}">
                <a16:creationId xmlns:a16="http://schemas.microsoft.com/office/drawing/2014/main" id="{0837A844-F9AC-9A99-D822-6270EC371EB4}"/>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BF30BF98-2DDC-D2F7-AFC1-3B19D5F1825E}"/>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83EE8A0F-BC32-9E08-3ED7-635A874ACCAC}"/>
              </a:ext>
            </a:extLst>
          </p:cNvPr>
          <p:cNvSpPr>
            <a:spLocks noGrp="1"/>
          </p:cNvSpPr>
          <p:nvPr>
            <p:ph type="sldNum" sz="quarter" idx="12"/>
          </p:nvPr>
        </p:nvSpPr>
        <p:spPr/>
        <p:txBody>
          <a:bodyPr/>
          <a:lstStyle/>
          <a:p>
            <a:fld id="{575ECA60-60BD-44CE-AEDC-39A602A7EB16}" type="slidenum">
              <a:rPr lang="en-US" altLang="en-US" smtClean="0"/>
              <a:pPr/>
              <a:t>30</a:t>
            </a:fld>
            <a:endParaRPr lang="en-US" altLang="en-US"/>
          </a:p>
        </p:txBody>
      </p:sp>
    </p:spTree>
    <p:extLst>
      <p:ext uri="{BB962C8B-B14F-4D97-AF65-F5344CB8AC3E}">
        <p14:creationId xmlns:p14="http://schemas.microsoft.com/office/powerpoint/2010/main" val="1805454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BBD60-134F-E94C-2552-6B2AA831F1F1}"/>
              </a:ext>
            </a:extLst>
          </p:cNvPr>
          <p:cNvSpPr>
            <a:spLocks noGrp="1"/>
          </p:cNvSpPr>
          <p:nvPr>
            <p:ph type="title"/>
          </p:nvPr>
        </p:nvSpPr>
        <p:spPr/>
        <p:txBody>
          <a:bodyPr/>
          <a:lstStyle/>
          <a:p>
            <a:r>
              <a:rPr lang="en-IN" b="1" i="0" dirty="0">
                <a:solidFill>
                  <a:srgbClr val="333333"/>
                </a:solidFill>
                <a:effectLst/>
                <a:latin typeface="Roboto" panose="02000000000000000000" pitchFamily="2" charset="0"/>
              </a:rPr>
              <a:t>Production of poultry birds:</a:t>
            </a:r>
            <a:endParaRPr lang="en-IN" dirty="0"/>
          </a:p>
        </p:txBody>
      </p:sp>
      <p:sp>
        <p:nvSpPr>
          <p:cNvPr id="3" name="Content Placeholder 2">
            <a:extLst>
              <a:ext uri="{FF2B5EF4-FFF2-40B4-BE49-F238E27FC236}">
                <a16:creationId xmlns:a16="http://schemas.microsoft.com/office/drawing/2014/main" id="{0D8624D7-2E00-8FE9-12D1-CAF68CE9AC28}"/>
              </a:ext>
            </a:extLst>
          </p:cNvPr>
          <p:cNvSpPr>
            <a:spLocks noGrp="1"/>
          </p:cNvSpPr>
          <p:nvPr>
            <p:ph idx="1"/>
          </p:nvPr>
        </p:nvSpPr>
        <p:spPr/>
        <p:txBody>
          <a:bodyPr>
            <a:noAutofit/>
          </a:bodyPr>
          <a:lstStyle/>
          <a:p>
            <a:pPr marL="0" indent="0" algn="l">
              <a:buNone/>
            </a:pPr>
            <a:r>
              <a:rPr lang="en-US" sz="2800" b="0" i="0" dirty="0">
                <a:solidFill>
                  <a:srgbClr val="333333"/>
                </a:solidFill>
                <a:effectLst/>
                <a:latin typeface="Roboto" panose="02000000000000000000" pitchFamily="2" charset="0"/>
              </a:rPr>
              <a:t>For good production of poultry birds, good management practices are important. These include maintenance of temperature and </a:t>
            </a:r>
            <a:r>
              <a:rPr lang="en-US" sz="2800" b="0" i="0" dirty="0" err="1">
                <a:solidFill>
                  <a:srgbClr val="333333"/>
                </a:solidFill>
                <a:effectLst/>
                <a:latin typeface="Roboto" panose="02000000000000000000" pitchFamily="2" charset="0"/>
              </a:rPr>
              <a:t>hygenic</a:t>
            </a:r>
            <a:r>
              <a:rPr lang="en-US" sz="2800" b="0" i="0" dirty="0">
                <a:solidFill>
                  <a:srgbClr val="333333"/>
                </a:solidFill>
                <a:effectLst/>
                <a:latin typeface="Roboto" panose="02000000000000000000" pitchFamily="2" charset="0"/>
              </a:rPr>
              <a:t> conditions in housing and poultry feed, as well as prevention and control of diseases and pests.</a:t>
            </a:r>
          </a:p>
          <a:p>
            <a:pPr marL="0" indent="0" algn="l">
              <a:buNone/>
            </a:pPr>
            <a:r>
              <a:rPr lang="en-US" sz="2800" b="0" i="0" dirty="0">
                <a:solidFill>
                  <a:srgbClr val="333333"/>
                </a:solidFill>
                <a:effectLst/>
                <a:latin typeface="Roboto" panose="02000000000000000000" pitchFamily="2" charset="0"/>
              </a:rPr>
              <a:t>The housing, nutritional and environmental requirements of broilers are somewhere different from those of egg layers. The ration (daily food requirement) for broilers is protein rich with adequate fat. The level of vitamins A and K is kept high in the poultry feeds.</a:t>
            </a:r>
          </a:p>
          <a:p>
            <a:endParaRPr lang="en-IN" sz="2800" dirty="0"/>
          </a:p>
        </p:txBody>
      </p:sp>
      <p:sp>
        <p:nvSpPr>
          <p:cNvPr id="4" name="Date Placeholder 3">
            <a:extLst>
              <a:ext uri="{FF2B5EF4-FFF2-40B4-BE49-F238E27FC236}">
                <a16:creationId xmlns:a16="http://schemas.microsoft.com/office/drawing/2014/main" id="{B7D0992C-C1F5-FCFA-40A9-E96D83B42845}"/>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E28BC70C-70A3-5CCE-A794-4C8C12724659}"/>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1231D9B3-0167-6EAB-1A50-0DE936A8D3FA}"/>
              </a:ext>
            </a:extLst>
          </p:cNvPr>
          <p:cNvSpPr>
            <a:spLocks noGrp="1"/>
          </p:cNvSpPr>
          <p:nvPr>
            <p:ph type="sldNum" sz="quarter" idx="12"/>
          </p:nvPr>
        </p:nvSpPr>
        <p:spPr/>
        <p:txBody>
          <a:bodyPr/>
          <a:lstStyle/>
          <a:p>
            <a:fld id="{575ECA60-60BD-44CE-AEDC-39A602A7EB16}" type="slidenum">
              <a:rPr lang="en-US" altLang="en-US" smtClean="0"/>
              <a:pPr/>
              <a:t>31</a:t>
            </a:fld>
            <a:endParaRPr lang="en-US" altLang="en-US"/>
          </a:p>
        </p:txBody>
      </p:sp>
    </p:spTree>
    <p:extLst>
      <p:ext uri="{BB962C8B-B14F-4D97-AF65-F5344CB8AC3E}">
        <p14:creationId xmlns:p14="http://schemas.microsoft.com/office/powerpoint/2010/main" val="2555782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8C2BA-29E8-F915-2B97-2A20E47A7982}"/>
              </a:ext>
            </a:extLst>
          </p:cNvPr>
          <p:cNvSpPr>
            <a:spLocks noGrp="1"/>
          </p:cNvSpPr>
          <p:nvPr>
            <p:ph type="title"/>
          </p:nvPr>
        </p:nvSpPr>
        <p:spPr/>
        <p:txBody>
          <a:bodyPr/>
          <a:lstStyle/>
          <a:p>
            <a:r>
              <a:rPr lang="en-IN" b="1" i="0" dirty="0">
                <a:solidFill>
                  <a:srgbClr val="333333"/>
                </a:solidFill>
                <a:effectLst/>
                <a:latin typeface="Roboto" panose="02000000000000000000" pitchFamily="2" charset="0"/>
              </a:rPr>
              <a:t>Fish Production:</a:t>
            </a:r>
            <a:endParaRPr lang="en-IN" dirty="0"/>
          </a:p>
        </p:txBody>
      </p:sp>
      <p:sp>
        <p:nvSpPr>
          <p:cNvPr id="3" name="Content Placeholder 2">
            <a:extLst>
              <a:ext uri="{FF2B5EF4-FFF2-40B4-BE49-F238E27FC236}">
                <a16:creationId xmlns:a16="http://schemas.microsoft.com/office/drawing/2014/main" id="{459CE03B-1CD0-1DA8-11E7-CC9128B141E8}"/>
              </a:ext>
            </a:extLst>
          </p:cNvPr>
          <p:cNvSpPr>
            <a:spLocks noGrp="1"/>
          </p:cNvSpPr>
          <p:nvPr>
            <p:ph idx="1"/>
          </p:nvPr>
        </p:nvSpPr>
        <p:spPr/>
        <p:txBody>
          <a:bodyPr>
            <a:normAutofit/>
          </a:bodyPr>
          <a:lstStyle/>
          <a:p>
            <a:pPr marL="0" indent="0">
              <a:buNone/>
            </a:pPr>
            <a:r>
              <a:rPr lang="en-US" sz="2800" b="0" i="0" dirty="0">
                <a:solidFill>
                  <a:srgbClr val="333333"/>
                </a:solidFill>
                <a:effectLst/>
                <a:latin typeface="Roboto" panose="02000000000000000000" pitchFamily="2" charset="0"/>
              </a:rPr>
              <a:t>There are two ways of obtaining fish. One is from natural resources, which is called capture fishing. The other way is by fish farming, which is called culture fishery.</a:t>
            </a:r>
            <a:endParaRPr lang="en-IN" sz="2800" dirty="0"/>
          </a:p>
        </p:txBody>
      </p:sp>
      <p:pic>
        <p:nvPicPr>
          <p:cNvPr id="15362" name="Picture 2" descr="Fish production boost - Telegraph India">
            <a:extLst>
              <a:ext uri="{FF2B5EF4-FFF2-40B4-BE49-F238E27FC236}">
                <a16:creationId xmlns:a16="http://schemas.microsoft.com/office/drawing/2014/main" id="{EF0FE679-C0ED-5497-C0F0-DD1AD65CA5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3805" y="3200400"/>
            <a:ext cx="4705350" cy="2943225"/>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DDF03FBD-B449-F04E-CEB0-D844F242B0DE}"/>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68B01048-ACF0-7251-7A00-8ACABF68BC69}"/>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650D4A96-F19D-A221-EFC2-60AB9ECF3FB3}"/>
              </a:ext>
            </a:extLst>
          </p:cNvPr>
          <p:cNvSpPr>
            <a:spLocks noGrp="1"/>
          </p:cNvSpPr>
          <p:nvPr>
            <p:ph type="sldNum" sz="quarter" idx="12"/>
          </p:nvPr>
        </p:nvSpPr>
        <p:spPr/>
        <p:txBody>
          <a:bodyPr/>
          <a:lstStyle/>
          <a:p>
            <a:fld id="{575ECA60-60BD-44CE-AEDC-39A602A7EB16}" type="slidenum">
              <a:rPr lang="en-US" altLang="en-US" smtClean="0"/>
              <a:pPr/>
              <a:t>32</a:t>
            </a:fld>
            <a:endParaRPr lang="en-US" altLang="en-US"/>
          </a:p>
        </p:txBody>
      </p:sp>
    </p:spTree>
    <p:extLst>
      <p:ext uri="{BB962C8B-B14F-4D97-AF65-F5344CB8AC3E}">
        <p14:creationId xmlns:p14="http://schemas.microsoft.com/office/powerpoint/2010/main" val="15188502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B89ED-BB1A-8A15-B5CE-17BFF9E9957F}"/>
              </a:ext>
            </a:extLst>
          </p:cNvPr>
          <p:cNvSpPr>
            <a:spLocks noGrp="1"/>
          </p:cNvSpPr>
          <p:nvPr>
            <p:ph type="title"/>
          </p:nvPr>
        </p:nvSpPr>
        <p:spPr>
          <a:xfrm>
            <a:off x="1097280" y="286603"/>
            <a:ext cx="10332720" cy="1450757"/>
          </a:xfrm>
        </p:spPr>
        <p:txBody>
          <a:bodyPr>
            <a:normAutofit/>
          </a:bodyPr>
          <a:lstStyle/>
          <a:p>
            <a:r>
              <a:rPr lang="en-US" b="1" i="0" dirty="0">
                <a:solidFill>
                  <a:srgbClr val="333333"/>
                </a:solidFill>
                <a:effectLst/>
                <a:latin typeface="Roboto" panose="02000000000000000000" pitchFamily="2" charset="0"/>
              </a:rPr>
              <a:t>Popular marine fish varieties include:</a:t>
            </a:r>
            <a:endParaRPr lang="en-IN" dirty="0"/>
          </a:p>
        </p:txBody>
      </p:sp>
      <p:sp>
        <p:nvSpPr>
          <p:cNvPr id="3" name="Content Placeholder 2">
            <a:extLst>
              <a:ext uri="{FF2B5EF4-FFF2-40B4-BE49-F238E27FC236}">
                <a16:creationId xmlns:a16="http://schemas.microsoft.com/office/drawing/2014/main" id="{3A7DE533-28A0-DE1D-86B0-F169A03C974B}"/>
              </a:ext>
            </a:extLst>
          </p:cNvPr>
          <p:cNvSpPr>
            <a:spLocks noGrp="1"/>
          </p:cNvSpPr>
          <p:nvPr>
            <p:ph idx="1"/>
          </p:nvPr>
        </p:nvSpPr>
        <p:spPr/>
        <p:txBody>
          <a:bodyPr>
            <a:normAutofit/>
          </a:bodyPr>
          <a:lstStyle/>
          <a:p>
            <a:pPr marL="0" indent="0" algn="l">
              <a:buNone/>
            </a:pPr>
            <a:r>
              <a:rPr lang="en-US" sz="2800" b="0" i="0" dirty="0" err="1">
                <a:solidFill>
                  <a:srgbClr val="333333"/>
                </a:solidFill>
                <a:effectLst/>
                <a:latin typeface="Roboto" panose="02000000000000000000" pitchFamily="2" charset="0"/>
              </a:rPr>
              <a:t>Pomphret</a:t>
            </a:r>
            <a:r>
              <a:rPr lang="en-US" sz="2800" b="0" i="0" dirty="0">
                <a:solidFill>
                  <a:srgbClr val="333333"/>
                </a:solidFill>
                <a:effectLst/>
                <a:latin typeface="Roboto" panose="02000000000000000000" pitchFamily="2" charset="0"/>
              </a:rPr>
              <a:t>, mackerel, tuna, sardines and Bombay duck. Marine fish of high economic value includes mullets, </a:t>
            </a:r>
            <a:r>
              <a:rPr lang="en-US" sz="2800" b="0" i="0" dirty="0" err="1">
                <a:solidFill>
                  <a:srgbClr val="333333"/>
                </a:solidFill>
                <a:effectLst/>
                <a:latin typeface="Roboto" panose="02000000000000000000" pitchFamily="2" charset="0"/>
              </a:rPr>
              <a:t>bhetki</a:t>
            </a:r>
            <a:r>
              <a:rPr lang="en-US" sz="2800" b="0" i="0" dirty="0">
                <a:solidFill>
                  <a:srgbClr val="333333"/>
                </a:solidFill>
                <a:effectLst/>
                <a:latin typeface="Roboto" panose="02000000000000000000" pitchFamily="2" charset="0"/>
              </a:rPr>
              <a:t> pearl spots, prawns, mussels and oysters.</a:t>
            </a:r>
          </a:p>
          <a:p>
            <a:pPr marL="0" indent="0" algn="l">
              <a:buNone/>
            </a:pPr>
            <a:r>
              <a:rPr lang="en-US" sz="2800" b="0" i="0" dirty="0">
                <a:solidFill>
                  <a:srgbClr val="333333"/>
                </a:solidFill>
                <a:effectLst/>
                <a:latin typeface="Roboto" panose="02000000000000000000" pitchFamily="2" charset="0"/>
              </a:rPr>
              <a:t>As marine fish stocks get further depleted, the demand for more fish can only be met by culture fisheries, a practice called mariculture.</a:t>
            </a:r>
          </a:p>
          <a:p>
            <a:pPr marL="0" indent="0">
              <a:buNone/>
            </a:pPr>
            <a:endParaRPr lang="en-IN" sz="2800" dirty="0"/>
          </a:p>
        </p:txBody>
      </p:sp>
      <p:sp>
        <p:nvSpPr>
          <p:cNvPr id="4" name="Date Placeholder 3">
            <a:extLst>
              <a:ext uri="{FF2B5EF4-FFF2-40B4-BE49-F238E27FC236}">
                <a16:creationId xmlns:a16="http://schemas.microsoft.com/office/drawing/2014/main" id="{9CE226EF-15C5-06DD-2570-3CCA4B36D565}"/>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E2901D63-E9C4-6FD8-43A4-643F3184DD4E}"/>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E26E0ACA-919F-11D3-102B-765CAF853784}"/>
              </a:ext>
            </a:extLst>
          </p:cNvPr>
          <p:cNvSpPr>
            <a:spLocks noGrp="1"/>
          </p:cNvSpPr>
          <p:nvPr>
            <p:ph type="sldNum" sz="quarter" idx="12"/>
          </p:nvPr>
        </p:nvSpPr>
        <p:spPr/>
        <p:txBody>
          <a:bodyPr/>
          <a:lstStyle/>
          <a:p>
            <a:fld id="{575ECA60-60BD-44CE-AEDC-39A602A7EB16}" type="slidenum">
              <a:rPr lang="en-US" altLang="en-US" smtClean="0"/>
              <a:pPr/>
              <a:t>33</a:t>
            </a:fld>
            <a:endParaRPr lang="en-US" altLang="en-US"/>
          </a:p>
        </p:txBody>
      </p:sp>
    </p:spTree>
    <p:extLst>
      <p:ext uri="{BB962C8B-B14F-4D97-AF65-F5344CB8AC3E}">
        <p14:creationId xmlns:p14="http://schemas.microsoft.com/office/powerpoint/2010/main" val="38230277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5365C-66DE-E20A-A9DE-E12B7D7BCFB0}"/>
              </a:ext>
            </a:extLst>
          </p:cNvPr>
          <p:cNvSpPr>
            <a:spLocks noGrp="1"/>
          </p:cNvSpPr>
          <p:nvPr>
            <p:ph type="title"/>
          </p:nvPr>
        </p:nvSpPr>
        <p:spPr/>
        <p:txBody>
          <a:bodyPr/>
          <a:lstStyle/>
          <a:p>
            <a:r>
              <a:rPr lang="en-US" b="1" i="0" dirty="0">
                <a:solidFill>
                  <a:srgbClr val="333333"/>
                </a:solidFill>
                <a:effectLst/>
                <a:latin typeface="Roboto" panose="02000000000000000000" pitchFamily="2" charset="0"/>
              </a:rPr>
              <a:t>Fish resources are of two types:</a:t>
            </a:r>
            <a:endParaRPr lang="en-IN" dirty="0"/>
          </a:p>
        </p:txBody>
      </p:sp>
      <p:sp>
        <p:nvSpPr>
          <p:cNvPr id="3" name="Content Placeholder 2">
            <a:extLst>
              <a:ext uri="{FF2B5EF4-FFF2-40B4-BE49-F238E27FC236}">
                <a16:creationId xmlns:a16="http://schemas.microsoft.com/office/drawing/2014/main" id="{EE01BB3F-7FC5-1DC7-4DF2-1C34041E1CAC}"/>
              </a:ext>
            </a:extLst>
          </p:cNvPr>
          <p:cNvSpPr>
            <a:spLocks noGrp="1"/>
          </p:cNvSpPr>
          <p:nvPr>
            <p:ph idx="1"/>
          </p:nvPr>
        </p:nvSpPr>
        <p:spPr/>
        <p:txBody>
          <a:bodyPr>
            <a:normAutofit/>
          </a:bodyPr>
          <a:lstStyle/>
          <a:p>
            <a:pPr marL="0" indent="0" algn="l">
              <a:buNone/>
            </a:pPr>
            <a:r>
              <a:rPr lang="en-US" sz="2800" b="0" i="0" dirty="0">
                <a:solidFill>
                  <a:srgbClr val="333333"/>
                </a:solidFill>
                <a:effectLst/>
                <a:latin typeface="Roboto" panose="02000000000000000000" pitchFamily="2" charset="0"/>
              </a:rPr>
              <a:t>(a) </a:t>
            </a:r>
            <a:r>
              <a:rPr lang="en-US" sz="2800" b="1" i="0" dirty="0">
                <a:solidFill>
                  <a:srgbClr val="333333"/>
                </a:solidFill>
                <a:effectLst/>
                <a:latin typeface="Roboto" panose="02000000000000000000" pitchFamily="2" charset="0"/>
              </a:rPr>
              <a:t>Fresh water resources</a:t>
            </a:r>
            <a:r>
              <a:rPr lang="en-US" sz="2800" b="0" i="0" dirty="0">
                <a:solidFill>
                  <a:srgbClr val="333333"/>
                </a:solidFill>
                <a:effectLst/>
                <a:latin typeface="Roboto" panose="02000000000000000000" pitchFamily="2" charset="0"/>
              </a:rPr>
              <a:t> such as canals, ponds, reservoirs and rivers.</a:t>
            </a:r>
          </a:p>
          <a:p>
            <a:pPr marL="0" indent="0" algn="l">
              <a:buNone/>
            </a:pPr>
            <a:r>
              <a:rPr lang="en-US" sz="2800" b="0" i="0" dirty="0">
                <a:solidFill>
                  <a:srgbClr val="333333"/>
                </a:solidFill>
                <a:effectLst/>
                <a:latin typeface="Roboto" panose="02000000000000000000" pitchFamily="2" charset="0"/>
              </a:rPr>
              <a:t>(b) </a:t>
            </a:r>
            <a:r>
              <a:rPr lang="en-US" sz="2800" b="1" i="0" dirty="0">
                <a:solidFill>
                  <a:srgbClr val="333333"/>
                </a:solidFill>
                <a:effectLst/>
                <a:latin typeface="Roboto" panose="02000000000000000000" pitchFamily="2" charset="0"/>
              </a:rPr>
              <a:t>Brackish water resources</a:t>
            </a:r>
            <a:r>
              <a:rPr lang="en-US" sz="2800" b="0" i="0" dirty="0">
                <a:solidFill>
                  <a:srgbClr val="333333"/>
                </a:solidFill>
                <a:effectLst/>
                <a:latin typeface="Roboto" panose="02000000000000000000" pitchFamily="2" charset="0"/>
              </a:rPr>
              <a:t> (where sea water and fresh water mix together) such as estuaries and lagoons.</a:t>
            </a:r>
          </a:p>
          <a:p>
            <a:endParaRPr lang="en-IN" sz="2800" dirty="0"/>
          </a:p>
        </p:txBody>
      </p:sp>
      <p:sp>
        <p:nvSpPr>
          <p:cNvPr id="4" name="Date Placeholder 3">
            <a:extLst>
              <a:ext uri="{FF2B5EF4-FFF2-40B4-BE49-F238E27FC236}">
                <a16:creationId xmlns:a16="http://schemas.microsoft.com/office/drawing/2014/main" id="{ECE2313E-4A90-3DE6-AAD4-0AD546D8200D}"/>
              </a:ext>
            </a:extLst>
          </p:cNvPr>
          <p:cNvSpPr>
            <a:spLocks noGrp="1"/>
          </p:cNvSpPr>
          <p:nvPr>
            <p:ph type="dt" sz="half" idx="10"/>
          </p:nvPr>
        </p:nvSpPr>
        <p:spPr/>
        <p:txBody>
          <a:bodyPr/>
          <a:lstStyle/>
          <a:p>
            <a:r>
              <a:rPr lang="en-US" altLang="en-US"/>
              <a:t>4/5/2022</a:t>
            </a:r>
          </a:p>
        </p:txBody>
      </p:sp>
      <p:sp>
        <p:nvSpPr>
          <p:cNvPr id="5" name="Footer Placeholder 4">
            <a:extLst>
              <a:ext uri="{FF2B5EF4-FFF2-40B4-BE49-F238E27FC236}">
                <a16:creationId xmlns:a16="http://schemas.microsoft.com/office/drawing/2014/main" id="{189EC364-D7C3-0627-5A6A-24A696E93B46}"/>
              </a:ext>
            </a:extLst>
          </p:cNvPr>
          <p:cNvSpPr>
            <a:spLocks noGrp="1"/>
          </p:cNvSpPr>
          <p:nvPr>
            <p:ph type="ftr" sz="quarter" idx="11"/>
          </p:nvPr>
        </p:nvSpPr>
        <p:spPr/>
        <p:txBody>
          <a:bodyPr/>
          <a:lstStyle/>
          <a:p>
            <a:r>
              <a:rPr lang="en-US" altLang="en-US"/>
              <a:t>STUDYBIO.IN</a:t>
            </a:r>
          </a:p>
        </p:txBody>
      </p:sp>
      <p:sp>
        <p:nvSpPr>
          <p:cNvPr id="6" name="Slide Number Placeholder 5">
            <a:extLst>
              <a:ext uri="{FF2B5EF4-FFF2-40B4-BE49-F238E27FC236}">
                <a16:creationId xmlns:a16="http://schemas.microsoft.com/office/drawing/2014/main" id="{0F5C69CA-54EF-D65F-50F2-27D2B98EDA1F}"/>
              </a:ext>
            </a:extLst>
          </p:cNvPr>
          <p:cNvSpPr>
            <a:spLocks noGrp="1"/>
          </p:cNvSpPr>
          <p:nvPr>
            <p:ph type="sldNum" sz="quarter" idx="12"/>
          </p:nvPr>
        </p:nvSpPr>
        <p:spPr/>
        <p:txBody>
          <a:bodyPr/>
          <a:lstStyle/>
          <a:p>
            <a:fld id="{575ECA60-60BD-44CE-AEDC-39A602A7EB16}" type="slidenum">
              <a:rPr lang="en-US" altLang="en-US" smtClean="0"/>
              <a:pPr/>
              <a:t>34</a:t>
            </a:fld>
            <a:endParaRPr lang="en-US" altLang="en-US"/>
          </a:p>
        </p:txBody>
      </p:sp>
    </p:spTree>
    <p:extLst>
      <p:ext uri="{BB962C8B-B14F-4D97-AF65-F5344CB8AC3E}">
        <p14:creationId xmlns:p14="http://schemas.microsoft.com/office/powerpoint/2010/main" val="25367706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693BAD-5332-8B54-82A4-811A28DB844F}"/>
              </a:ext>
            </a:extLst>
          </p:cNvPr>
          <p:cNvSpPr>
            <a:spLocks noGrp="1"/>
          </p:cNvSpPr>
          <p:nvPr>
            <p:ph idx="1"/>
          </p:nvPr>
        </p:nvSpPr>
        <p:spPr/>
        <p:txBody>
          <a:bodyPr>
            <a:normAutofit/>
          </a:bodyPr>
          <a:lstStyle/>
          <a:p>
            <a:r>
              <a:rPr lang="en-US" sz="2800" b="0" i="0" dirty="0">
                <a:solidFill>
                  <a:srgbClr val="333333"/>
                </a:solidFill>
                <a:effectLst/>
                <a:latin typeface="Roboto" panose="02000000000000000000" pitchFamily="2" charset="0"/>
              </a:rPr>
              <a:t>More extensive fish farming can be done in composite fish culture systems. Both local and imported fish species are used in such systems.</a:t>
            </a:r>
            <a:endParaRPr lang="en-IN" sz="2800" dirty="0"/>
          </a:p>
        </p:txBody>
      </p:sp>
      <p:sp>
        <p:nvSpPr>
          <p:cNvPr id="2" name="Date Placeholder 1">
            <a:extLst>
              <a:ext uri="{FF2B5EF4-FFF2-40B4-BE49-F238E27FC236}">
                <a16:creationId xmlns:a16="http://schemas.microsoft.com/office/drawing/2014/main" id="{2E5D645B-CA23-C06D-6004-33EDE72BE122}"/>
              </a:ext>
            </a:extLst>
          </p:cNvPr>
          <p:cNvSpPr>
            <a:spLocks noGrp="1"/>
          </p:cNvSpPr>
          <p:nvPr>
            <p:ph type="dt" sz="half" idx="10"/>
          </p:nvPr>
        </p:nvSpPr>
        <p:spPr/>
        <p:txBody>
          <a:bodyPr/>
          <a:lstStyle/>
          <a:p>
            <a:r>
              <a:rPr lang="en-US" altLang="en-US"/>
              <a:t>4/5/2022</a:t>
            </a:r>
          </a:p>
        </p:txBody>
      </p:sp>
      <p:sp>
        <p:nvSpPr>
          <p:cNvPr id="4" name="Footer Placeholder 3">
            <a:extLst>
              <a:ext uri="{FF2B5EF4-FFF2-40B4-BE49-F238E27FC236}">
                <a16:creationId xmlns:a16="http://schemas.microsoft.com/office/drawing/2014/main" id="{E017D55E-8753-B032-DE00-2A918DB0E96D}"/>
              </a:ext>
            </a:extLst>
          </p:cNvPr>
          <p:cNvSpPr>
            <a:spLocks noGrp="1"/>
          </p:cNvSpPr>
          <p:nvPr>
            <p:ph type="ftr" sz="quarter" idx="11"/>
          </p:nvPr>
        </p:nvSpPr>
        <p:spPr/>
        <p:txBody>
          <a:bodyPr/>
          <a:lstStyle/>
          <a:p>
            <a:r>
              <a:rPr lang="en-US" altLang="en-US"/>
              <a:t>STUDYBIO.IN</a:t>
            </a:r>
          </a:p>
        </p:txBody>
      </p:sp>
      <p:sp>
        <p:nvSpPr>
          <p:cNvPr id="5" name="Slide Number Placeholder 4">
            <a:extLst>
              <a:ext uri="{FF2B5EF4-FFF2-40B4-BE49-F238E27FC236}">
                <a16:creationId xmlns:a16="http://schemas.microsoft.com/office/drawing/2014/main" id="{213EBA2E-B5BE-85D1-7FA4-F457A3B3A20B}"/>
              </a:ext>
            </a:extLst>
          </p:cNvPr>
          <p:cNvSpPr>
            <a:spLocks noGrp="1"/>
          </p:cNvSpPr>
          <p:nvPr>
            <p:ph type="sldNum" sz="quarter" idx="12"/>
          </p:nvPr>
        </p:nvSpPr>
        <p:spPr/>
        <p:txBody>
          <a:bodyPr/>
          <a:lstStyle/>
          <a:p>
            <a:fld id="{575ECA60-60BD-44CE-AEDC-39A602A7EB16}" type="slidenum">
              <a:rPr lang="en-US" altLang="en-US" smtClean="0"/>
              <a:pPr/>
              <a:t>35</a:t>
            </a:fld>
            <a:endParaRPr lang="en-US" altLang="en-US"/>
          </a:p>
        </p:txBody>
      </p:sp>
    </p:spTree>
    <p:extLst>
      <p:ext uri="{BB962C8B-B14F-4D97-AF65-F5344CB8AC3E}">
        <p14:creationId xmlns:p14="http://schemas.microsoft.com/office/powerpoint/2010/main" val="5390924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1103</TotalTime>
  <Words>2380</Words>
  <Application>Microsoft Office PowerPoint</Application>
  <PresentationFormat>Widescreen</PresentationFormat>
  <Paragraphs>216</Paragraphs>
  <Slides>35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Calibri Light</vt:lpstr>
      <vt:lpstr>Roboto</vt:lpstr>
      <vt:lpstr>Times New Roman</vt:lpstr>
      <vt:lpstr>Retrospect</vt:lpstr>
      <vt:lpstr>PowerPoint Presentation</vt:lpstr>
      <vt:lpstr>IMPROVEMENT IN FOOD RESOURCES</vt:lpstr>
      <vt:lpstr>INTRODUCTION</vt:lpstr>
      <vt:lpstr>Successful crop production depends upon many factors such as:</vt:lpstr>
      <vt:lpstr>TYPES OF CROP</vt:lpstr>
      <vt:lpstr>Crop variety improvement: It can be done either by hybridization or by introducing a gene.</vt:lpstr>
      <vt:lpstr>PowerPoint Presentation</vt:lpstr>
      <vt:lpstr>The factors for which variety improvement is done are:</vt:lpstr>
      <vt:lpstr>PowerPoint Presentation</vt:lpstr>
      <vt:lpstr>Nutrients supplied by air, water and soil</vt:lpstr>
      <vt:lpstr>Manure: </vt:lpstr>
      <vt:lpstr>PowerPoint Presentation</vt:lpstr>
      <vt:lpstr>PowerPoint Presentation</vt:lpstr>
      <vt:lpstr>PowerPoint Presentation</vt:lpstr>
      <vt:lpstr>PowerPoint Presentation</vt:lpstr>
      <vt:lpstr>PowerPoint Presentation</vt:lpstr>
      <vt:lpstr>PowerPoint Presentation</vt:lpstr>
      <vt:lpstr>Irrigation:</vt:lpstr>
      <vt:lpstr>Irrigation:</vt:lpstr>
      <vt:lpstr>Cropping patterns: </vt:lpstr>
      <vt:lpstr>Cropping patterns: </vt:lpstr>
      <vt:lpstr>Cropping patterns: </vt:lpstr>
      <vt:lpstr>The food requirements of dairy animals are of two types: </vt:lpstr>
      <vt:lpstr>Weeds:</vt:lpstr>
      <vt:lpstr>Methods of weed control: </vt:lpstr>
      <vt:lpstr>Insect pests: </vt:lpstr>
      <vt:lpstr>Preventive measures against pest include:</vt:lpstr>
      <vt:lpstr>Animal husbandry </vt:lpstr>
      <vt:lpstr>Animal feed includes:</vt:lpstr>
      <vt:lpstr>The improved poultry breeds are developed for the following desirable traits:</vt:lpstr>
      <vt:lpstr>Production of poultry birds:</vt:lpstr>
      <vt:lpstr>Fish Production:</vt:lpstr>
      <vt:lpstr>Popular marine fish varieties include:</vt:lpstr>
      <vt:lpstr>Fish resources are of two types:</vt:lpstr>
      <vt:lpstr>PowerPoint Presentation</vt:lpstr>
    </vt:vector>
  </TitlesOfParts>
  <Company>Jacob Braman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Cells: The Basic Units of Life</dc:title>
  <dc:creator>Jacob Braman</dc:creator>
  <cp:lastModifiedBy>samar4edu@gmail.com</cp:lastModifiedBy>
  <cp:revision>30</cp:revision>
  <cp:lastPrinted>2008-04-01T21:50:50Z</cp:lastPrinted>
  <dcterms:created xsi:type="dcterms:W3CDTF">2007-03-25T23:33:05Z</dcterms:created>
  <dcterms:modified xsi:type="dcterms:W3CDTF">2023-12-23T14:07:34Z</dcterms:modified>
</cp:coreProperties>
</file>