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49" r:id="rId1"/>
  </p:sldMasterIdLst>
  <p:notesMasterIdLst>
    <p:notesMasterId r:id="rId25"/>
  </p:notesMasterIdLst>
  <p:handoutMasterIdLst>
    <p:handoutMasterId r:id="rId26"/>
  </p:handoutMasterIdLst>
  <p:sldIdLst>
    <p:sldId id="257" r:id="rId2"/>
    <p:sldId id="256" r:id="rId3"/>
    <p:sldId id="260" r:id="rId4"/>
    <p:sldId id="277" r:id="rId5"/>
    <p:sldId id="282" r:id="rId6"/>
    <p:sldId id="283" r:id="rId7"/>
    <p:sldId id="276" r:id="rId8"/>
    <p:sldId id="275" r:id="rId9"/>
    <p:sldId id="270" r:id="rId10"/>
    <p:sldId id="271" r:id="rId11"/>
    <p:sldId id="273" r:id="rId12"/>
    <p:sldId id="274" r:id="rId13"/>
    <p:sldId id="261" r:id="rId14"/>
    <p:sldId id="264" r:id="rId15"/>
    <p:sldId id="262" r:id="rId16"/>
    <p:sldId id="263" r:id="rId17"/>
    <p:sldId id="266" r:id="rId18"/>
    <p:sldId id="267" r:id="rId19"/>
    <p:sldId id="268" r:id="rId20"/>
    <p:sldId id="272" r:id="rId21"/>
    <p:sldId id="265" r:id="rId22"/>
    <p:sldId id="269" r:id="rId23"/>
    <p:sldId id="281" r:id="rId24"/>
  </p:sldIdLst>
  <p:sldSz cx="12192000" cy="6858000"/>
  <p:notesSz cx="6858000" cy="91995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D10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94599" autoAdjust="0"/>
  </p:normalViewPr>
  <p:slideViewPr>
    <p:cSldViewPr>
      <p:cViewPr varScale="1">
        <p:scale>
          <a:sx n="59" d="100"/>
          <a:sy n="59" d="100"/>
        </p:scale>
        <p:origin x="940" y="5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61B3CC6-F5C6-48E6-1EAC-25C47B971AC0}"/>
              </a:ext>
            </a:extLst>
          </p:cNvPr>
          <p:cNvSpPr>
            <a:spLocks noGrp="1" noChangeArrowheads="1"/>
          </p:cNvSpPr>
          <p:nvPr>
            <p:ph type="hdr" sz="quarter"/>
          </p:nvPr>
        </p:nvSpPr>
        <p:spPr bwMode="auto">
          <a:xfrm>
            <a:off x="0" y="0"/>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3315" name="Rectangle 3">
            <a:extLst>
              <a:ext uri="{FF2B5EF4-FFF2-40B4-BE49-F238E27FC236}">
                <a16:creationId xmlns:a16="http://schemas.microsoft.com/office/drawing/2014/main" id="{286C09DB-9D10-AE53-C89D-6F971A57ECBF}"/>
              </a:ext>
            </a:extLst>
          </p:cNvPr>
          <p:cNvSpPr>
            <a:spLocks noGrp="1" noChangeArrowheads="1"/>
          </p:cNvSpPr>
          <p:nvPr>
            <p:ph type="dt" sz="quarter" idx="1"/>
          </p:nvPr>
        </p:nvSpPr>
        <p:spPr bwMode="auto">
          <a:xfrm>
            <a:off x="3886200" y="0"/>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3316" name="Rectangle 4">
            <a:extLst>
              <a:ext uri="{FF2B5EF4-FFF2-40B4-BE49-F238E27FC236}">
                <a16:creationId xmlns:a16="http://schemas.microsoft.com/office/drawing/2014/main" id="{D3E990F1-AC62-F929-FD27-F6555FBCE80A}"/>
              </a:ext>
            </a:extLst>
          </p:cNvPr>
          <p:cNvSpPr>
            <a:spLocks noGrp="1" noChangeArrowheads="1"/>
          </p:cNvSpPr>
          <p:nvPr>
            <p:ph type="ftr" sz="quarter" idx="2"/>
          </p:nvPr>
        </p:nvSpPr>
        <p:spPr bwMode="auto">
          <a:xfrm>
            <a:off x="0" y="8739188"/>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3317" name="Rectangle 5">
            <a:extLst>
              <a:ext uri="{FF2B5EF4-FFF2-40B4-BE49-F238E27FC236}">
                <a16:creationId xmlns:a16="http://schemas.microsoft.com/office/drawing/2014/main" id="{A64B2266-FFB9-F979-0008-9D7D5AA1CAEC}"/>
              </a:ext>
            </a:extLst>
          </p:cNvPr>
          <p:cNvSpPr>
            <a:spLocks noGrp="1" noChangeArrowheads="1"/>
          </p:cNvSpPr>
          <p:nvPr>
            <p:ph type="sldNum" sz="quarter" idx="3"/>
          </p:nvPr>
        </p:nvSpPr>
        <p:spPr bwMode="auto">
          <a:xfrm>
            <a:off x="3886200" y="8739188"/>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8F267C54-AA34-4C97-8270-341C6FF14394}"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27A0B1F-7031-44E5-A291-D583E69B70F4}"/>
              </a:ext>
            </a:extLst>
          </p:cNvPr>
          <p:cNvSpPr>
            <a:spLocks noGrp="1" noChangeArrowheads="1"/>
          </p:cNvSpPr>
          <p:nvPr>
            <p:ph type="hdr" sz="quarter"/>
          </p:nvPr>
        </p:nvSpPr>
        <p:spPr bwMode="auto">
          <a:xfrm>
            <a:off x="0" y="0"/>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8195" name="Rectangle 3">
            <a:extLst>
              <a:ext uri="{FF2B5EF4-FFF2-40B4-BE49-F238E27FC236}">
                <a16:creationId xmlns:a16="http://schemas.microsoft.com/office/drawing/2014/main" id="{A94FEDB0-97AD-517D-AFD7-1856288C2641}"/>
              </a:ext>
            </a:extLst>
          </p:cNvPr>
          <p:cNvSpPr>
            <a:spLocks noGrp="1" noChangeArrowheads="1"/>
          </p:cNvSpPr>
          <p:nvPr>
            <p:ph type="dt" idx="1"/>
          </p:nvPr>
        </p:nvSpPr>
        <p:spPr bwMode="auto">
          <a:xfrm>
            <a:off x="3886200" y="0"/>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8196" name="Rectangle 4">
            <a:extLst>
              <a:ext uri="{FF2B5EF4-FFF2-40B4-BE49-F238E27FC236}">
                <a16:creationId xmlns:a16="http://schemas.microsoft.com/office/drawing/2014/main" id="{79FF0C38-BD95-787E-183C-6162E9DB0F82}"/>
              </a:ext>
            </a:extLst>
          </p:cNvPr>
          <p:cNvSpPr>
            <a:spLocks noGrp="1" noRot="1" noChangeAspect="1" noChangeArrowheads="1" noTextEdit="1"/>
          </p:cNvSpPr>
          <p:nvPr>
            <p:ph type="sldImg" idx="2"/>
          </p:nvPr>
        </p:nvSpPr>
        <p:spPr bwMode="auto">
          <a:xfrm>
            <a:off x="363538" y="690563"/>
            <a:ext cx="6132512" cy="344963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a:extLst>
              <a:ext uri="{FF2B5EF4-FFF2-40B4-BE49-F238E27FC236}">
                <a16:creationId xmlns:a16="http://schemas.microsoft.com/office/drawing/2014/main" id="{C21E7562-6AB8-C357-B4D2-B34552404FA8}"/>
              </a:ext>
            </a:extLst>
          </p:cNvPr>
          <p:cNvSpPr>
            <a:spLocks noGrp="1" noChangeArrowheads="1"/>
          </p:cNvSpPr>
          <p:nvPr>
            <p:ph type="body" sz="quarter" idx="3"/>
          </p:nvPr>
        </p:nvSpPr>
        <p:spPr bwMode="auto">
          <a:xfrm>
            <a:off x="914400" y="4370388"/>
            <a:ext cx="5029200" cy="4138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98" name="Rectangle 6">
            <a:extLst>
              <a:ext uri="{FF2B5EF4-FFF2-40B4-BE49-F238E27FC236}">
                <a16:creationId xmlns:a16="http://schemas.microsoft.com/office/drawing/2014/main" id="{E1FA3ECC-712F-5A0C-4C7B-A4BDE7A29074}"/>
              </a:ext>
            </a:extLst>
          </p:cNvPr>
          <p:cNvSpPr>
            <a:spLocks noGrp="1" noChangeArrowheads="1"/>
          </p:cNvSpPr>
          <p:nvPr>
            <p:ph type="ftr" sz="quarter" idx="4"/>
          </p:nvPr>
        </p:nvSpPr>
        <p:spPr bwMode="auto">
          <a:xfrm>
            <a:off x="0" y="8739188"/>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8199" name="Rectangle 7">
            <a:extLst>
              <a:ext uri="{FF2B5EF4-FFF2-40B4-BE49-F238E27FC236}">
                <a16:creationId xmlns:a16="http://schemas.microsoft.com/office/drawing/2014/main" id="{338DA61E-8439-D2AF-3647-6D786F7C2AF9}"/>
              </a:ext>
            </a:extLst>
          </p:cNvPr>
          <p:cNvSpPr>
            <a:spLocks noGrp="1" noChangeArrowheads="1"/>
          </p:cNvSpPr>
          <p:nvPr>
            <p:ph type="sldNum" sz="quarter" idx="5"/>
          </p:nvPr>
        </p:nvSpPr>
        <p:spPr bwMode="auto">
          <a:xfrm>
            <a:off x="3886200" y="8739188"/>
            <a:ext cx="297180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6D2C3D39-E161-4C66-BB70-9FD23D2BE071}"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D623011-6211-9FB8-24F4-656AAD095788}"/>
              </a:ext>
            </a:extLst>
          </p:cNvPr>
          <p:cNvSpPr>
            <a:spLocks noGrp="1" noChangeArrowheads="1"/>
          </p:cNvSpPr>
          <p:nvPr>
            <p:ph type="sldNum" sz="quarter" idx="5"/>
          </p:nvPr>
        </p:nvSpPr>
        <p:spPr>
          <a:ln/>
        </p:spPr>
        <p:txBody>
          <a:bodyPr/>
          <a:lstStyle/>
          <a:p>
            <a:fld id="{30593364-6EAA-4268-9F74-F27D41CFA71E}" type="slidenum">
              <a:rPr lang="en-US" altLang="en-US"/>
              <a:pPr/>
              <a:t>2</a:t>
            </a:fld>
            <a:endParaRPr lang="en-US" altLang="en-US"/>
          </a:p>
        </p:txBody>
      </p:sp>
      <p:sp>
        <p:nvSpPr>
          <p:cNvPr id="9218" name="Rectangle 2">
            <a:extLst>
              <a:ext uri="{FF2B5EF4-FFF2-40B4-BE49-F238E27FC236}">
                <a16:creationId xmlns:a16="http://schemas.microsoft.com/office/drawing/2014/main" id="{DD10D84C-C968-8B62-E6DE-3016F30961F1}"/>
              </a:ext>
            </a:extLst>
          </p:cNvPr>
          <p:cNvSpPr>
            <a:spLocks noGrp="1" noRot="1" noChangeAspect="1" noChangeArrowheads="1" noTextEdit="1"/>
          </p:cNvSpPr>
          <p:nvPr>
            <p:ph type="sldImg"/>
          </p:nvPr>
        </p:nvSpPr>
        <p:spPr>
          <a:ln/>
        </p:spPr>
      </p:sp>
      <p:sp>
        <p:nvSpPr>
          <p:cNvPr id="9219" name="Rectangle 3">
            <a:extLst>
              <a:ext uri="{FF2B5EF4-FFF2-40B4-BE49-F238E27FC236}">
                <a16:creationId xmlns:a16="http://schemas.microsoft.com/office/drawing/2014/main" id="{9DF0ED4A-DE8A-CB07-D4E2-0E162D29273D}"/>
              </a:ext>
            </a:extLst>
          </p:cNvPr>
          <p:cNvSpPr>
            <a:spLocks noGrp="1" noChangeArrowheads="1"/>
          </p:cNvSpPr>
          <p:nvPr>
            <p:ph type="body" idx="1"/>
          </p:nvPr>
        </p:nvSpPr>
        <p:spPr/>
        <p:txBody>
          <a:bodyPr/>
          <a:lstStyle/>
          <a:p>
            <a:pPr>
              <a:buFontTx/>
              <a:buChar char="•"/>
            </a:pPr>
            <a:r>
              <a:rPr lang="en-US" altLang="en-US"/>
              <a:t>In 1665 Robert Hooke looked at a thin slice of cork and he saw that the cork looked like little boxes.  So he called them cells.  </a:t>
            </a:r>
          </a:p>
          <a:p>
            <a:pPr>
              <a:buFontTx/>
              <a:buChar char="•"/>
            </a:pPr>
            <a:r>
              <a:rPr lang="en-US" altLang="en-US"/>
              <a:t>The word “cell” in Latin means “Little rooms.”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CF0695C-3826-639D-ACFD-3B916072820D}"/>
              </a:ext>
            </a:extLst>
          </p:cNvPr>
          <p:cNvSpPr>
            <a:spLocks noGrp="1" noChangeArrowheads="1"/>
          </p:cNvSpPr>
          <p:nvPr>
            <p:ph type="sldNum" sz="quarter" idx="5"/>
          </p:nvPr>
        </p:nvSpPr>
        <p:spPr>
          <a:ln/>
        </p:spPr>
        <p:txBody>
          <a:bodyPr/>
          <a:lstStyle/>
          <a:p>
            <a:fld id="{246B2578-EFC1-493C-93EA-FAE7E4D2797E}" type="slidenum">
              <a:rPr lang="en-US" altLang="en-US"/>
              <a:pPr/>
              <a:t>3</a:t>
            </a:fld>
            <a:endParaRPr lang="en-US" altLang="en-US"/>
          </a:p>
        </p:txBody>
      </p:sp>
      <p:sp>
        <p:nvSpPr>
          <p:cNvPr id="11266" name="Rectangle 2">
            <a:extLst>
              <a:ext uri="{FF2B5EF4-FFF2-40B4-BE49-F238E27FC236}">
                <a16:creationId xmlns:a16="http://schemas.microsoft.com/office/drawing/2014/main" id="{4F22A580-D66C-AFA0-374E-DB20F8D4AE2D}"/>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DA1F7950-E81B-D2D9-566C-16B622B4EEE2}"/>
              </a:ext>
            </a:extLst>
          </p:cNvPr>
          <p:cNvSpPr>
            <a:spLocks noGrp="1" noChangeArrowheads="1"/>
          </p:cNvSpPr>
          <p:nvPr>
            <p:ph type="body" idx="1"/>
          </p:nvPr>
        </p:nvSpPr>
        <p:spPr/>
        <p:txBody>
          <a:bodyPr/>
          <a:lstStyle/>
          <a:p>
            <a:pPr>
              <a:buFontTx/>
              <a:buChar char="•"/>
            </a:pPr>
            <a:r>
              <a:rPr lang="en-US" altLang="en-US"/>
              <a:t>Matthias Schleiden (German Scientist) conclude that all plant parts are made of cells.</a:t>
            </a:r>
          </a:p>
          <a:p>
            <a:pPr>
              <a:buFontTx/>
              <a:buChar char="•"/>
            </a:pPr>
            <a:r>
              <a:rPr lang="en-US" altLang="en-US"/>
              <a:t>Theodor Schwann also a German Scientist concluded that all animal parts are made of cells.</a:t>
            </a:r>
          </a:p>
          <a:p>
            <a:pPr>
              <a:buFontTx/>
              <a:buChar char="•"/>
            </a:pPr>
            <a:r>
              <a:rPr lang="en-US" altLang="en-US"/>
              <a:t>Because of his knowledge of Schleiden’s theory, Schwann wrote the first two parts of the cell theory which are stated in the slide.</a:t>
            </a:r>
          </a:p>
          <a:p>
            <a:pPr>
              <a:buFontTx/>
              <a:buChar char="•"/>
            </a:pPr>
            <a:r>
              <a:rPr lang="en-US" altLang="en-US"/>
              <a:t>About 20 years later another scientist, Rudolf Virchow, discovered that cells couldn’t develop from anything but other cells.</a:t>
            </a:r>
          </a:p>
          <a:p>
            <a:pPr>
              <a:buFontTx/>
              <a:buChar char="•"/>
            </a:pPr>
            <a:endParaRPr lang="en-US" altLang="en-US"/>
          </a:p>
          <a:p>
            <a:pPr>
              <a:buFontTx/>
              <a:buChar char="•"/>
            </a:pPr>
            <a:r>
              <a:rPr lang="en-US" altLang="en-US"/>
              <a:t>Students should write this down on their worksheets.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1571F30-070B-C44F-CFBC-7ADEF83B5018}"/>
              </a:ext>
            </a:extLst>
          </p:cNvPr>
          <p:cNvSpPr>
            <a:spLocks noGrp="1" noChangeArrowheads="1"/>
          </p:cNvSpPr>
          <p:nvPr>
            <p:ph type="sldNum" sz="quarter" idx="5"/>
          </p:nvPr>
        </p:nvSpPr>
        <p:spPr>
          <a:ln/>
        </p:spPr>
        <p:txBody>
          <a:bodyPr/>
          <a:lstStyle/>
          <a:p>
            <a:fld id="{DE8A317A-0B37-45D1-8AC8-516EF817C63F}" type="slidenum">
              <a:rPr lang="en-US" altLang="en-US"/>
              <a:pPr/>
              <a:t>8</a:t>
            </a:fld>
            <a:endParaRPr lang="en-US" altLang="en-US"/>
          </a:p>
        </p:txBody>
      </p:sp>
      <p:sp>
        <p:nvSpPr>
          <p:cNvPr id="53250" name="Rectangle 2">
            <a:extLst>
              <a:ext uri="{FF2B5EF4-FFF2-40B4-BE49-F238E27FC236}">
                <a16:creationId xmlns:a16="http://schemas.microsoft.com/office/drawing/2014/main" id="{69518FC5-3EE2-DE33-E80E-3B0BF88D6E5C}"/>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E8D6EFF7-F131-2108-B601-E01381F4BA9B}"/>
              </a:ext>
            </a:extLst>
          </p:cNvPr>
          <p:cNvSpPr>
            <a:spLocks noGrp="1" noChangeArrowheads="1"/>
          </p:cNvSpPr>
          <p:nvPr>
            <p:ph type="body" idx="1"/>
          </p:nvPr>
        </p:nvSpPr>
        <p:spPr/>
        <p:txBody>
          <a:bodyPr/>
          <a:lstStyle/>
          <a:p>
            <a:r>
              <a:rPr lang="en-US" altLang="en-US"/>
              <a:t>Read from the slide,  tell students that all cells have organelles, however not all cells have membrane covered organelles.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D7CF95B-9B3D-D473-3DBF-99A76D0A2A54}"/>
              </a:ext>
            </a:extLst>
          </p:cNvPr>
          <p:cNvSpPr>
            <a:spLocks noGrp="1" noChangeArrowheads="1"/>
          </p:cNvSpPr>
          <p:nvPr>
            <p:ph type="sldNum" sz="quarter" idx="5"/>
          </p:nvPr>
        </p:nvSpPr>
        <p:spPr>
          <a:ln/>
        </p:spPr>
        <p:txBody>
          <a:bodyPr/>
          <a:lstStyle/>
          <a:p>
            <a:fld id="{845CAF4B-06CA-482F-86C3-5BADFBF54AA0}" type="slidenum">
              <a:rPr lang="en-US" altLang="en-US"/>
              <a:pPr/>
              <a:t>9</a:t>
            </a:fld>
            <a:endParaRPr lang="en-US" altLang="en-US"/>
          </a:p>
        </p:txBody>
      </p:sp>
      <p:sp>
        <p:nvSpPr>
          <p:cNvPr id="37890" name="Rectangle 1026">
            <a:extLst>
              <a:ext uri="{FF2B5EF4-FFF2-40B4-BE49-F238E27FC236}">
                <a16:creationId xmlns:a16="http://schemas.microsoft.com/office/drawing/2014/main" id="{9A318BDD-BD98-4DAB-C736-33EC7B72C735}"/>
              </a:ext>
            </a:extLst>
          </p:cNvPr>
          <p:cNvSpPr>
            <a:spLocks noGrp="1" noRot="1" noChangeAspect="1" noChangeArrowheads="1" noTextEdit="1"/>
          </p:cNvSpPr>
          <p:nvPr>
            <p:ph type="sldImg"/>
          </p:nvPr>
        </p:nvSpPr>
        <p:spPr>
          <a:ln/>
        </p:spPr>
      </p:sp>
      <p:sp>
        <p:nvSpPr>
          <p:cNvPr id="37891" name="Rectangle 1027">
            <a:extLst>
              <a:ext uri="{FF2B5EF4-FFF2-40B4-BE49-F238E27FC236}">
                <a16:creationId xmlns:a16="http://schemas.microsoft.com/office/drawing/2014/main" id="{5E0F364E-0F38-39A9-CD5B-3C06D5B104AD}"/>
              </a:ext>
            </a:extLst>
          </p:cNvPr>
          <p:cNvSpPr>
            <a:spLocks noGrp="1" noChangeArrowheads="1"/>
          </p:cNvSpPr>
          <p:nvPr>
            <p:ph type="body" idx="1"/>
          </p:nvPr>
        </p:nvSpPr>
        <p:spPr/>
        <p:txBody>
          <a:bodyPr/>
          <a:lstStyle/>
          <a:p>
            <a:pPr>
              <a:buFontTx/>
              <a:buChar char="•"/>
            </a:pPr>
            <a:r>
              <a:rPr lang="en-US" altLang="en-US"/>
              <a:t>These types of cells have no membrane covered nucleus. </a:t>
            </a:r>
          </a:p>
          <a:p>
            <a:pPr>
              <a:buFontTx/>
              <a:buChar char="•"/>
            </a:pPr>
            <a:r>
              <a:rPr lang="en-US" altLang="en-US"/>
              <a:t>They are bacteria cells.  </a:t>
            </a:r>
          </a:p>
          <a:p>
            <a:pPr>
              <a:buFontTx/>
              <a:buChar char="•"/>
            </a:pPr>
            <a:r>
              <a:rPr lang="en-US" altLang="en-US"/>
              <a:t>Ask students if they think that all bacteria is bad:</a:t>
            </a:r>
          </a:p>
          <a:p>
            <a:pPr>
              <a:buFontTx/>
              <a:buChar char="•"/>
            </a:pPr>
            <a:r>
              <a:rPr lang="en-US" altLang="en-US"/>
              <a:t>Explain to them that not all bacteria is bad, that there is good bacteria.  </a:t>
            </a:r>
          </a:p>
          <a:p>
            <a:pPr lvl="1">
              <a:buFontTx/>
              <a:buChar char="-"/>
            </a:pPr>
            <a:r>
              <a:rPr lang="en-US" altLang="en-US"/>
              <a:t>It is in food, like yogurt, cheese and some other dairy products.</a:t>
            </a:r>
          </a:p>
          <a:p>
            <a:pPr lvl="1">
              <a:buFontTx/>
              <a:buChar char="-"/>
            </a:pPr>
            <a:r>
              <a:rPr lang="en-US" altLang="en-US"/>
              <a:t>It is used in medicine as Antibiotics.  </a:t>
            </a:r>
          </a:p>
          <a:p>
            <a:pPr lvl="1"/>
            <a:r>
              <a:rPr lang="en-US" altLang="en-US"/>
              <a:t>Some bacteria can live in extreme conditions, such as:</a:t>
            </a:r>
          </a:p>
          <a:p>
            <a:pPr lvl="1"/>
            <a:r>
              <a:rPr lang="en-US" altLang="en-US"/>
              <a:t>	- In the crust of the ocean ridges, where hot gases are leaking out constantly.</a:t>
            </a:r>
          </a:p>
          <a:p>
            <a:pPr lvl="1"/>
            <a:r>
              <a:rPr lang="en-US" altLang="en-US"/>
              <a:t>	- In the very bottom of the sea, where the pressure is so great that it would crush any other living thing and the temperature is very low.</a:t>
            </a:r>
          </a:p>
          <a:p>
            <a:pPr lvl="1"/>
            <a:endParaRPr lang="en-US" altLang="en-US"/>
          </a:p>
          <a:p>
            <a:pPr lvl="1"/>
            <a:r>
              <a:rPr lang="en-US" altLang="en-US"/>
              <a:t>Have students fill out Prokaryotic worksheet portion.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11A5E35-44C2-A98B-05C6-CFE92FFED861}"/>
              </a:ext>
            </a:extLst>
          </p:cNvPr>
          <p:cNvSpPr>
            <a:spLocks noGrp="1" noChangeArrowheads="1"/>
          </p:cNvSpPr>
          <p:nvPr>
            <p:ph type="sldNum" sz="quarter" idx="5"/>
          </p:nvPr>
        </p:nvSpPr>
        <p:spPr>
          <a:ln/>
        </p:spPr>
        <p:txBody>
          <a:bodyPr/>
          <a:lstStyle/>
          <a:p>
            <a:fld id="{78F1C247-C4A8-43A0-922C-F9C718D218B5}" type="slidenum">
              <a:rPr lang="en-US" altLang="en-US"/>
              <a:pPr/>
              <a:t>10</a:t>
            </a:fld>
            <a:endParaRPr lang="en-US" altLang="en-US"/>
          </a:p>
        </p:txBody>
      </p:sp>
      <p:sp>
        <p:nvSpPr>
          <p:cNvPr id="38914" name="Rectangle 2">
            <a:extLst>
              <a:ext uri="{FF2B5EF4-FFF2-40B4-BE49-F238E27FC236}">
                <a16:creationId xmlns:a16="http://schemas.microsoft.com/office/drawing/2014/main" id="{29B508F6-1407-D606-618A-ED1F6E0361FB}"/>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0E632328-F9CD-3EB2-1517-D5A3230AAB9A}"/>
              </a:ext>
            </a:extLst>
          </p:cNvPr>
          <p:cNvSpPr>
            <a:spLocks noGrp="1" noChangeArrowheads="1"/>
          </p:cNvSpPr>
          <p:nvPr>
            <p:ph type="body" idx="1"/>
          </p:nvPr>
        </p:nvSpPr>
        <p:spPr/>
        <p:txBody>
          <a:bodyPr/>
          <a:lstStyle/>
          <a:p>
            <a:pPr>
              <a:buFontTx/>
              <a:buChar char="•"/>
            </a:pPr>
            <a:r>
              <a:rPr lang="en-US" altLang="en-US"/>
              <a:t>More complex than bacteria cells</a:t>
            </a:r>
          </a:p>
          <a:p>
            <a:pPr>
              <a:buFontTx/>
              <a:buChar char="•"/>
            </a:pPr>
            <a:r>
              <a:rPr lang="en-US" altLang="en-US"/>
              <a:t>They make up anything that is living, such as:</a:t>
            </a:r>
          </a:p>
          <a:p>
            <a:pPr lvl="1"/>
            <a:r>
              <a:rPr lang="en-US" altLang="en-US"/>
              <a:t>	- Plants</a:t>
            </a:r>
          </a:p>
          <a:p>
            <a:pPr lvl="1"/>
            <a:r>
              <a:rPr lang="en-US" altLang="en-US"/>
              <a:t>	- Animals</a:t>
            </a:r>
          </a:p>
          <a:p>
            <a:pPr lvl="1"/>
            <a:r>
              <a:rPr lang="en-US" altLang="en-US"/>
              <a:t>	- Fungi</a:t>
            </a:r>
          </a:p>
          <a:p>
            <a:pPr lvl="1"/>
            <a:r>
              <a:rPr lang="en-US" altLang="en-US"/>
              <a:t>	- Protists</a:t>
            </a:r>
          </a:p>
          <a:p>
            <a:pPr lvl="1"/>
            <a:r>
              <a:rPr lang="en-US" altLang="en-US"/>
              <a:t>Anything but bacteria</a:t>
            </a:r>
          </a:p>
          <a:p>
            <a:pPr lvl="1">
              <a:buFontTx/>
              <a:buChar char="•"/>
            </a:pPr>
            <a:r>
              <a:rPr lang="en-US" altLang="en-US"/>
              <a:t>Some have a cell wall and some do not.</a:t>
            </a:r>
          </a:p>
          <a:p>
            <a:pPr lvl="1">
              <a:buFontTx/>
              <a:buChar char="•"/>
            </a:pPr>
            <a:endParaRPr lang="en-US" altLang="en-US"/>
          </a:p>
          <a:p>
            <a:pPr lvl="1">
              <a:buFontTx/>
              <a:buChar char="•"/>
            </a:pPr>
            <a:r>
              <a:rPr lang="en-US" altLang="en-US"/>
              <a:t>Have students complete the eukaryotic part of the worksheet.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3B2DE8F-3F67-2353-A0EB-7E27C80E54CB}"/>
              </a:ext>
            </a:extLst>
          </p:cNvPr>
          <p:cNvSpPr>
            <a:spLocks noGrp="1" noChangeArrowheads="1"/>
          </p:cNvSpPr>
          <p:nvPr>
            <p:ph type="sldNum" sz="quarter" idx="5"/>
          </p:nvPr>
        </p:nvSpPr>
        <p:spPr>
          <a:ln/>
        </p:spPr>
        <p:txBody>
          <a:bodyPr/>
          <a:lstStyle/>
          <a:p>
            <a:fld id="{4C858ABC-2168-4C50-B701-A2B4A2B7D14A}" type="slidenum">
              <a:rPr lang="en-US" altLang="en-US"/>
              <a:pPr/>
              <a:t>11</a:t>
            </a:fld>
            <a:endParaRPr lang="en-US" altLang="en-US"/>
          </a:p>
        </p:txBody>
      </p:sp>
      <p:sp>
        <p:nvSpPr>
          <p:cNvPr id="41986" name="Rectangle 2">
            <a:extLst>
              <a:ext uri="{FF2B5EF4-FFF2-40B4-BE49-F238E27FC236}">
                <a16:creationId xmlns:a16="http://schemas.microsoft.com/office/drawing/2014/main" id="{A553D506-ED27-91E9-A054-641D8C7223F6}"/>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9DA1F09E-7C42-E808-02BF-72443645FE24}"/>
              </a:ext>
            </a:extLst>
          </p:cNvPr>
          <p:cNvSpPr>
            <a:spLocks noGrp="1" noChangeArrowheads="1"/>
          </p:cNvSpPr>
          <p:nvPr>
            <p:ph type="body" idx="1"/>
          </p:nvPr>
        </p:nvSpPr>
        <p:spPr/>
        <p:txBody>
          <a:bodyPr/>
          <a:lstStyle/>
          <a:p>
            <a:r>
              <a:rPr lang="en-US" altLang="en-US"/>
              <a:t>Made from phospholipids layers.</a:t>
            </a:r>
          </a:p>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92F9AEC-7711-549E-F91E-B0C45FE45744}"/>
              </a:ext>
            </a:extLst>
          </p:cNvPr>
          <p:cNvSpPr>
            <a:spLocks noGrp="1" noChangeArrowheads="1"/>
          </p:cNvSpPr>
          <p:nvPr>
            <p:ph type="sldNum" sz="quarter" idx="5"/>
          </p:nvPr>
        </p:nvSpPr>
        <p:spPr>
          <a:ln/>
        </p:spPr>
        <p:txBody>
          <a:bodyPr/>
          <a:lstStyle/>
          <a:p>
            <a:fld id="{B4CBC592-3C64-4A7C-AFA8-04ABDD4A7950}" type="slidenum">
              <a:rPr lang="en-US" altLang="en-US"/>
              <a:pPr/>
              <a:t>12</a:t>
            </a:fld>
            <a:endParaRPr lang="en-US" altLang="en-US"/>
          </a:p>
        </p:txBody>
      </p:sp>
      <p:sp>
        <p:nvSpPr>
          <p:cNvPr id="54274" name="Rectangle 2">
            <a:extLst>
              <a:ext uri="{FF2B5EF4-FFF2-40B4-BE49-F238E27FC236}">
                <a16:creationId xmlns:a16="http://schemas.microsoft.com/office/drawing/2014/main" id="{364CC86A-565E-F7C7-55D5-DAD238052359}"/>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8F1C5844-4C40-025B-1A9E-83722558BA93}"/>
              </a:ext>
            </a:extLst>
          </p:cNvPr>
          <p:cNvSpPr>
            <a:spLocks noGrp="1" noChangeArrowheads="1"/>
          </p:cNvSpPr>
          <p:nvPr>
            <p:ph type="body" idx="1"/>
          </p:nvPr>
        </p:nvSpPr>
        <p:spPr/>
        <p:txBody>
          <a:bodyPr/>
          <a:lstStyle/>
          <a:p>
            <a:r>
              <a:rPr lang="en-US" altLang="en-US"/>
              <a:t>Read the slide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0A34BA5-481D-2D6D-652F-88DD93421849}"/>
              </a:ext>
            </a:extLst>
          </p:cNvPr>
          <p:cNvSpPr>
            <a:spLocks noGrp="1" noChangeArrowheads="1"/>
          </p:cNvSpPr>
          <p:nvPr>
            <p:ph type="sldNum" sz="quarter" idx="5"/>
          </p:nvPr>
        </p:nvSpPr>
        <p:spPr>
          <a:ln/>
        </p:spPr>
        <p:txBody>
          <a:bodyPr/>
          <a:lstStyle/>
          <a:p>
            <a:fld id="{679967A3-B43A-4D5F-95CF-5FC9E0788028}" type="slidenum">
              <a:rPr lang="en-US" altLang="en-US"/>
              <a:pPr/>
              <a:t>13</a:t>
            </a:fld>
            <a:endParaRPr lang="en-US" altLang="en-US"/>
          </a:p>
        </p:txBody>
      </p:sp>
      <p:sp>
        <p:nvSpPr>
          <p:cNvPr id="15362" name="Rectangle 2">
            <a:extLst>
              <a:ext uri="{FF2B5EF4-FFF2-40B4-BE49-F238E27FC236}">
                <a16:creationId xmlns:a16="http://schemas.microsoft.com/office/drawing/2014/main" id="{8951DA24-EC7F-F234-69F1-314A2BE45412}"/>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0C33CA60-857D-22DC-43B5-E4A720883EC8}"/>
              </a:ext>
            </a:extLst>
          </p:cNvPr>
          <p:cNvSpPr>
            <a:spLocks noGrp="1" noChangeArrowheads="1"/>
          </p:cNvSpPr>
          <p:nvPr>
            <p:ph type="body" idx="1"/>
          </p:nvPr>
        </p:nvSpPr>
        <p:spPr/>
        <p:txBody>
          <a:bodyPr/>
          <a:lstStyle/>
          <a:p>
            <a:pPr>
              <a:buFontTx/>
              <a:buChar char="•"/>
            </a:pPr>
            <a:r>
              <a:rPr lang="en-US" altLang="en-US"/>
              <a:t>Could be considered the library of the cell.  </a:t>
            </a:r>
          </a:p>
          <a:p>
            <a:pPr>
              <a:buFontTx/>
              <a:buChar char="•"/>
            </a:pPr>
            <a:r>
              <a:rPr lang="en-US" altLang="en-US"/>
              <a:t>It contains all of the genetic materials used by the cell like DNA and info on how to make all of the cell’s proteins.</a:t>
            </a:r>
          </a:p>
          <a:p>
            <a:pPr>
              <a:buFontTx/>
              <a:buChar char="•"/>
            </a:pPr>
            <a:r>
              <a:rPr lang="en-US" altLang="en-US"/>
              <a:t>The nucleolus in the nucleus stores materials that will be used to make ribosomes and cytoplasm.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68D1924-2418-D380-85F2-7A1625B03632}"/>
              </a:ext>
            </a:extLst>
          </p:cNvPr>
          <p:cNvSpPr>
            <a:spLocks noGrp="1" noChangeArrowheads="1"/>
          </p:cNvSpPr>
          <p:nvPr>
            <p:ph type="sldNum" sz="quarter" idx="5"/>
          </p:nvPr>
        </p:nvSpPr>
        <p:spPr>
          <a:ln/>
        </p:spPr>
        <p:txBody>
          <a:bodyPr/>
          <a:lstStyle/>
          <a:p>
            <a:fld id="{00AAEA6E-B260-4E8D-A3F0-4091C796FCFC}" type="slidenum">
              <a:rPr lang="en-US" altLang="en-US"/>
              <a:pPr/>
              <a:t>14</a:t>
            </a:fld>
            <a:endParaRPr lang="en-US" altLang="en-US"/>
          </a:p>
        </p:txBody>
      </p:sp>
      <p:sp>
        <p:nvSpPr>
          <p:cNvPr id="27650" name="Rectangle 2">
            <a:extLst>
              <a:ext uri="{FF2B5EF4-FFF2-40B4-BE49-F238E27FC236}">
                <a16:creationId xmlns:a16="http://schemas.microsoft.com/office/drawing/2014/main" id="{EE324FF0-C3B2-42CC-C332-E9071FECD0E6}"/>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12631994-FE68-872D-BA06-C0985780A3BD}"/>
              </a:ext>
            </a:extLst>
          </p:cNvPr>
          <p:cNvSpPr>
            <a:spLocks noGrp="1" noChangeArrowheads="1"/>
          </p:cNvSpPr>
          <p:nvPr>
            <p:ph type="body" idx="1"/>
          </p:nvPr>
        </p:nvSpPr>
        <p:spPr/>
        <p:txBody>
          <a:bodyPr/>
          <a:lstStyle/>
          <a:p>
            <a:r>
              <a:rPr lang="en-US" altLang="en-US"/>
              <a:t>Mitochondria is considered the power plant of the cell.  </a:t>
            </a:r>
          </a:p>
          <a:p>
            <a:r>
              <a:rPr lang="en-US" altLang="en-US"/>
              <a:t>They must have oxygen to make ATP(which is the cell’s energy)  So that is why we need to breath.</a:t>
            </a:r>
          </a:p>
          <a:p>
            <a:r>
              <a:rPr lang="en-US" altLang="en-US"/>
              <a:t>For very active cells, there are thousands of mitochondria.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5E4E13F-71D4-3DD0-51DA-6C54C54FFF85}"/>
              </a:ext>
            </a:extLst>
          </p:cNvPr>
          <p:cNvSpPr>
            <a:spLocks noGrp="1" noChangeArrowheads="1"/>
          </p:cNvSpPr>
          <p:nvPr>
            <p:ph type="sldNum" sz="quarter" idx="5"/>
          </p:nvPr>
        </p:nvSpPr>
        <p:spPr>
          <a:ln/>
        </p:spPr>
        <p:txBody>
          <a:bodyPr/>
          <a:lstStyle/>
          <a:p>
            <a:fld id="{32509541-692D-48FC-8A17-286BF6F66DC0}" type="slidenum">
              <a:rPr lang="en-US" altLang="en-US"/>
              <a:pPr/>
              <a:t>15</a:t>
            </a:fld>
            <a:endParaRPr lang="en-US" altLang="en-US"/>
          </a:p>
        </p:txBody>
      </p:sp>
      <p:sp>
        <p:nvSpPr>
          <p:cNvPr id="25602" name="Rectangle 2">
            <a:extLst>
              <a:ext uri="{FF2B5EF4-FFF2-40B4-BE49-F238E27FC236}">
                <a16:creationId xmlns:a16="http://schemas.microsoft.com/office/drawing/2014/main" id="{7C91D619-7746-7916-CEAE-0F8159442513}"/>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1886C0AE-EC10-0260-7E5B-167FB1FE0DE2}"/>
              </a:ext>
            </a:extLst>
          </p:cNvPr>
          <p:cNvSpPr>
            <a:spLocks noGrp="1" noChangeArrowheads="1"/>
          </p:cNvSpPr>
          <p:nvPr>
            <p:ph type="body" idx="1"/>
          </p:nvPr>
        </p:nvSpPr>
        <p:spPr/>
        <p:txBody>
          <a:bodyPr/>
          <a:lstStyle/>
          <a:p>
            <a:r>
              <a:rPr lang="en-US" altLang="en-US"/>
              <a:t>Makes proteins, which make up the cells.</a:t>
            </a:r>
          </a:p>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D3A1E4A-175F-493C-9417-B3C30A811A4B}"/>
              </a:ext>
            </a:extLst>
          </p:cNvPr>
          <p:cNvSpPr>
            <a:spLocks noGrp="1" noChangeArrowheads="1"/>
          </p:cNvSpPr>
          <p:nvPr>
            <p:ph type="sldNum" sz="quarter" idx="5"/>
          </p:nvPr>
        </p:nvSpPr>
        <p:spPr>
          <a:ln/>
        </p:spPr>
        <p:txBody>
          <a:bodyPr/>
          <a:lstStyle/>
          <a:p>
            <a:fld id="{09FE2988-390D-4DBE-A1E4-FB530B1B18A3}" type="slidenum">
              <a:rPr lang="en-US" altLang="en-US"/>
              <a:pPr/>
              <a:t>16</a:t>
            </a:fld>
            <a:endParaRPr lang="en-US" altLang="en-US"/>
          </a:p>
        </p:txBody>
      </p:sp>
      <p:sp>
        <p:nvSpPr>
          <p:cNvPr id="26626" name="Rectangle 2">
            <a:extLst>
              <a:ext uri="{FF2B5EF4-FFF2-40B4-BE49-F238E27FC236}">
                <a16:creationId xmlns:a16="http://schemas.microsoft.com/office/drawing/2014/main" id="{2458B4AE-ABAD-1243-BDBE-E7FFD055883A}"/>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D1B3DBB4-851E-579A-36B1-7795F8CBFBB7}"/>
              </a:ext>
            </a:extLst>
          </p:cNvPr>
          <p:cNvSpPr>
            <a:spLocks noGrp="1" noChangeArrowheads="1"/>
          </p:cNvSpPr>
          <p:nvPr>
            <p:ph type="body" idx="1"/>
          </p:nvPr>
        </p:nvSpPr>
        <p:spPr/>
        <p:txBody>
          <a:bodyPr/>
          <a:lstStyle/>
          <a:p>
            <a:r>
              <a:rPr lang="en-US" altLang="en-US"/>
              <a:t>The ER is like the FedEx or UPS of the cell.</a:t>
            </a:r>
          </a:p>
          <a:p>
            <a:pPr>
              <a:buFontTx/>
              <a:buChar char="•"/>
            </a:pPr>
            <a:r>
              <a:rPr lang="en-US" altLang="en-US"/>
              <a:t>Substances move through tubular connections from one place to another.</a:t>
            </a:r>
          </a:p>
          <a:p>
            <a:r>
              <a:rPr lang="en-US" altLang="en-US"/>
              <a:t>The ER is responsible for delivering proteins to different parts of the cell.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C45F492-ED5F-86AC-97E8-F88B4D01BA79}"/>
              </a:ext>
            </a:extLst>
          </p:cNvPr>
          <p:cNvSpPr>
            <a:spLocks noGrp="1" noChangeArrowheads="1"/>
          </p:cNvSpPr>
          <p:nvPr>
            <p:ph type="sldNum" sz="quarter" idx="5"/>
          </p:nvPr>
        </p:nvSpPr>
        <p:spPr>
          <a:ln/>
        </p:spPr>
        <p:txBody>
          <a:bodyPr/>
          <a:lstStyle/>
          <a:p>
            <a:fld id="{E4884326-ACD4-487A-A77A-E9D3DC81A6A3}" type="slidenum">
              <a:rPr lang="en-US" altLang="en-US"/>
              <a:pPr/>
              <a:t>17</a:t>
            </a:fld>
            <a:endParaRPr lang="en-US" altLang="en-US"/>
          </a:p>
        </p:txBody>
      </p:sp>
      <p:sp>
        <p:nvSpPr>
          <p:cNvPr id="29698" name="Rectangle 2">
            <a:extLst>
              <a:ext uri="{FF2B5EF4-FFF2-40B4-BE49-F238E27FC236}">
                <a16:creationId xmlns:a16="http://schemas.microsoft.com/office/drawing/2014/main" id="{EC792350-2716-BFB8-80F4-1A4F0D4AFCBC}"/>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27589E03-0DEB-B535-E2D4-D0EF8435C0F8}"/>
              </a:ext>
            </a:extLst>
          </p:cNvPr>
          <p:cNvSpPr>
            <a:spLocks noGrp="1" noChangeArrowheads="1"/>
          </p:cNvSpPr>
          <p:nvPr>
            <p:ph type="body" idx="1"/>
          </p:nvPr>
        </p:nvSpPr>
        <p:spPr/>
        <p:txBody>
          <a:bodyPr/>
          <a:lstStyle/>
          <a:p>
            <a:r>
              <a:rPr lang="en-US" altLang="en-US"/>
              <a:t>Remember the lipids and proteins that were being delivered by the ER?</a:t>
            </a:r>
          </a:p>
          <a:p>
            <a:pPr>
              <a:buFontTx/>
              <a:buChar char="•"/>
            </a:pPr>
            <a:r>
              <a:rPr lang="en-US" altLang="en-US"/>
              <a:t>When the Golgi complex or apparatus gets them, they modify and package the proteins and lipids and ship them out of the cell.</a:t>
            </a:r>
          </a:p>
          <a:p>
            <a:pPr>
              <a:buFontTx/>
              <a:buChar char="•"/>
            </a:pPr>
            <a:r>
              <a:rPr lang="en-US" altLang="en-US"/>
              <a:t>IT is called Golgi because it was discovered by an Italian scientist named Camillo Golgi (he was the first to discover the organelle.)</a:t>
            </a:r>
          </a:p>
          <a:p>
            <a:pPr>
              <a:buFontTx/>
              <a:buChar char="•"/>
            </a:pPr>
            <a:r>
              <a:rPr lang="en-US" altLang="en-US"/>
              <a:t>Talk about Vesicles and how they are formed by pinched off ER and Golgi complex.</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C215433-CD1F-20E1-338D-19D5365B7A24}"/>
              </a:ext>
            </a:extLst>
          </p:cNvPr>
          <p:cNvSpPr>
            <a:spLocks noGrp="1" noChangeArrowheads="1"/>
          </p:cNvSpPr>
          <p:nvPr>
            <p:ph type="sldNum" sz="quarter" idx="5"/>
          </p:nvPr>
        </p:nvSpPr>
        <p:spPr>
          <a:ln/>
        </p:spPr>
        <p:txBody>
          <a:bodyPr/>
          <a:lstStyle/>
          <a:p>
            <a:fld id="{240A2799-E698-479B-97D2-0E9CDF356DE7}" type="slidenum">
              <a:rPr lang="en-US" altLang="en-US"/>
              <a:pPr/>
              <a:t>18</a:t>
            </a:fld>
            <a:endParaRPr lang="en-US" altLang="en-US"/>
          </a:p>
        </p:txBody>
      </p:sp>
      <p:sp>
        <p:nvSpPr>
          <p:cNvPr id="30722" name="Rectangle 2">
            <a:extLst>
              <a:ext uri="{FF2B5EF4-FFF2-40B4-BE49-F238E27FC236}">
                <a16:creationId xmlns:a16="http://schemas.microsoft.com/office/drawing/2014/main" id="{6BEFCCEB-FBFD-314F-2547-17FA17587BF5}"/>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82CCE8C0-4F2C-CB52-2274-A8F8EE70BCAB}"/>
              </a:ext>
            </a:extLst>
          </p:cNvPr>
          <p:cNvSpPr>
            <a:spLocks noGrp="1" noChangeArrowheads="1"/>
          </p:cNvSpPr>
          <p:nvPr>
            <p:ph type="body" idx="1"/>
          </p:nvPr>
        </p:nvSpPr>
        <p:spPr/>
        <p:txBody>
          <a:bodyPr/>
          <a:lstStyle/>
          <a:p>
            <a:pPr>
              <a:buFontTx/>
              <a:buChar char="•"/>
            </a:pPr>
            <a:r>
              <a:rPr lang="en-US" altLang="en-US"/>
              <a:t>Special vesicles that contain enzymes.</a:t>
            </a:r>
          </a:p>
          <a:p>
            <a:pPr>
              <a:buFontTx/>
              <a:buChar char="•"/>
            </a:pPr>
            <a:r>
              <a:rPr lang="en-US" altLang="en-US"/>
              <a:t>When a cell engulfs a particle, the lyosomes bump into it an pour enzymes into it.  Then the particle is digested by the enzymes.  </a:t>
            </a:r>
          </a:p>
          <a:p>
            <a:pPr>
              <a:buFontTx/>
              <a:buChar char="•"/>
            </a:pPr>
            <a:r>
              <a:rPr lang="en-US" altLang="en-US"/>
              <a:t>Sometimes lyosomes break open and pour out the enzymes into the cytoplasm.  This will kill the cell.</a:t>
            </a:r>
          </a:p>
          <a:p>
            <a:r>
              <a:rPr lang="en-US" altLang="en-US"/>
              <a:t>	- this is why tadpoles lose their tails</a:t>
            </a:r>
          </a:p>
          <a:p>
            <a:r>
              <a:rPr lang="en-US" altLang="en-US"/>
              <a:t>	- this is why humans don’t have webbed feet.  The lyosomes kill the cells that make up the tails and webbing.</a:t>
            </a:r>
          </a:p>
          <a:p>
            <a:r>
              <a:rPr lang="en-US" altLang="en-US"/>
              <a:t>This act is a theory on how we age.</a:t>
            </a:r>
          </a:p>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3352662-2023-C00C-6C07-3ADC58847405}"/>
              </a:ext>
            </a:extLst>
          </p:cNvPr>
          <p:cNvSpPr>
            <a:spLocks noGrp="1" noChangeArrowheads="1"/>
          </p:cNvSpPr>
          <p:nvPr>
            <p:ph type="sldNum" sz="quarter" idx="5"/>
          </p:nvPr>
        </p:nvSpPr>
        <p:spPr>
          <a:ln/>
        </p:spPr>
        <p:txBody>
          <a:bodyPr/>
          <a:lstStyle/>
          <a:p>
            <a:fld id="{6FC2FB42-DAD3-4FD7-A0FB-7062273548D5}" type="slidenum">
              <a:rPr lang="en-US" altLang="en-US"/>
              <a:pPr/>
              <a:t>19</a:t>
            </a:fld>
            <a:endParaRPr lang="en-US" altLang="en-US"/>
          </a:p>
        </p:txBody>
      </p:sp>
      <p:sp>
        <p:nvSpPr>
          <p:cNvPr id="24578" name="Rectangle 2">
            <a:extLst>
              <a:ext uri="{FF2B5EF4-FFF2-40B4-BE49-F238E27FC236}">
                <a16:creationId xmlns:a16="http://schemas.microsoft.com/office/drawing/2014/main" id="{60CD1389-B1E4-6251-B4F0-2D62D254C358}"/>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81FF59F8-0138-4682-5A1D-D6DEB43BEE22}"/>
              </a:ext>
            </a:extLst>
          </p:cNvPr>
          <p:cNvSpPr>
            <a:spLocks noGrp="1" noChangeArrowheads="1"/>
          </p:cNvSpPr>
          <p:nvPr>
            <p:ph type="body" idx="1"/>
          </p:nvPr>
        </p:nvSpPr>
        <p:spPr/>
        <p:txBody>
          <a:bodyPr/>
          <a:lstStyle/>
          <a:p>
            <a:pPr>
              <a:buFontTx/>
              <a:buChar char="•"/>
            </a:pPr>
            <a:r>
              <a:rPr lang="en-US" altLang="en-US"/>
              <a:t>Vacuoles are found only in plants.</a:t>
            </a:r>
          </a:p>
          <a:p>
            <a:pPr>
              <a:buFontTx/>
              <a:buChar char="•"/>
            </a:pPr>
            <a:r>
              <a:rPr lang="en-US" altLang="en-US"/>
              <a:t>Can anyone tell me what happens when you don’t water a plant for a couple of days or week?  It goes limp and the leaves droop.</a:t>
            </a:r>
          </a:p>
          <a:p>
            <a:pPr>
              <a:buFontTx/>
              <a:buChar char="•"/>
            </a:pPr>
            <a:r>
              <a:rPr lang="en-US" altLang="en-US"/>
              <a:t>Vacuoles that are full of water and air, support the cell.</a:t>
            </a:r>
          </a:p>
          <a:p>
            <a:pPr>
              <a:buFontTx/>
              <a:buChar char="•"/>
            </a:pPr>
            <a:r>
              <a:rPr lang="en-US" altLang="en-US"/>
              <a:t>When the water and air is lost, the plants go limp.  That is why we have to water plants!</a:t>
            </a:r>
          </a:p>
          <a:p>
            <a:pPr>
              <a:buFontTx/>
              <a:buChar char="•"/>
            </a:pPr>
            <a:r>
              <a:rPr lang="en-US" altLang="en-US"/>
              <a:t>The pressure that the water uses to keep the plant up right is called Turger pressure.</a:t>
            </a:r>
          </a:p>
          <a:p>
            <a:pPr>
              <a:buFontTx/>
              <a:buChar char="•"/>
            </a:pPr>
            <a:r>
              <a:rPr lang="en-US" altLang="en-US"/>
              <a:t>Ask students what Trees are made of.  What makes them so big?  Water and air!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3F0622B-91D1-D6E3-870D-1E23C9E5A8A2}"/>
              </a:ext>
            </a:extLst>
          </p:cNvPr>
          <p:cNvSpPr>
            <a:spLocks noGrp="1" noChangeArrowheads="1"/>
          </p:cNvSpPr>
          <p:nvPr>
            <p:ph type="sldNum" sz="quarter" idx="5"/>
          </p:nvPr>
        </p:nvSpPr>
        <p:spPr>
          <a:ln/>
        </p:spPr>
        <p:txBody>
          <a:bodyPr/>
          <a:lstStyle/>
          <a:p>
            <a:fld id="{82DF0EF6-2E5C-4B77-9D23-8A236C34FD24}" type="slidenum">
              <a:rPr lang="en-US" altLang="en-US"/>
              <a:pPr/>
              <a:t>20</a:t>
            </a:fld>
            <a:endParaRPr lang="en-US" altLang="en-US"/>
          </a:p>
        </p:txBody>
      </p:sp>
      <p:sp>
        <p:nvSpPr>
          <p:cNvPr id="43010" name="Rectangle 2">
            <a:extLst>
              <a:ext uri="{FF2B5EF4-FFF2-40B4-BE49-F238E27FC236}">
                <a16:creationId xmlns:a16="http://schemas.microsoft.com/office/drawing/2014/main" id="{8E656300-315B-699A-B811-8224E6AF5464}"/>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804B457E-46AE-EB21-9945-C52C7A1626E5}"/>
              </a:ext>
            </a:extLst>
          </p:cNvPr>
          <p:cNvSpPr>
            <a:spLocks noGrp="1" noChangeArrowheads="1"/>
          </p:cNvSpPr>
          <p:nvPr>
            <p:ph type="body" idx="1"/>
          </p:nvPr>
        </p:nvSpPr>
        <p:spPr/>
        <p:txBody>
          <a:bodyPr/>
          <a:lstStyle/>
          <a:p>
            <a:pPr>
              <a:buFontTx/>
              <a:buChar char="•"/>
            </a:pPr>
            <a:r>
              <a:rPr lang="en-US" altLang="en-US"/>
              <a:t>The strength of billions of cell walls ill be able to make a tree stand up tall and bear huge limbs.</a:t>
            </a:r>
          </a:p>
          <a:p>
            <a:pPr>
              <a:buFontTx/>
              <a:buChar char="•"/>
            </a:pPr>
            <a:r>
              <a:rPr lang="en-US" altLang="en-US"/>
              <a:t>Cell walls are made up of a material called cellulose.</a:t>
            </a:r>
          </a:p>
          <a:p>
            <a:pPr>
              <a:buFontTx/>
              <a:buChar char="•"/>
            </a:pPr>
            <a:r>
              <a:rPr lang="en-US" altLang="en-US"/>
              <a:t>Cellulose is a material that is intertwined together.  It resembles a blanket or even like hashbrown potatoes all piled up.</a:t>
            </a:r>
          </a:p>
          <a:p>
            <a:pPr>
              <a:buFontTx/>
              <a:buChar char="•"/>
            </a:pPr>
            <a:r>
              <a:rPr lang="en-US" altLang="en-US"/>
              <a:t>When the plant cells are stacked on top of each other and next to each other it looks like building blocks,  or for another example, like Tupper ware plastic containers stacked up together.</a:t>
            </a:r>
          </a:p>
          <a:p>
            <a:endParaRPr lang="en-US" altLang="en-US"/>
          </a:p>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3253017-DF5D-CACC-17AC-F8BC4FDE3222}"/>
              </a:ext>
            </a:extLst>
          </p:cNvPr>
          <p:cNvSpPr>
            <a:spLocks noGrp="1" noChangeArrowheads="1"/>
          </p:cNvSpPr>
          <p:nvPr>
            <p:ph type="sldNum" sz="quarter" idx="5"/>
          </p:nvPr>
        </p:nvSpPr>
        <p:spPr>
          <a:ln/>
        </p:spPr>
        <p:txBody>
          <a:bodyPr/>
          <a:lstStyle/>
          <a:p>
            <a:fld id="{5156C5CC-925C-4168-BB18-2224FDE0F80F}" type="slidenum">
              <a:rPr lang="en-US" altLang="en-US"/>
              <a:pPr/>
              <a:t>21</a:t>
            </a:fld>
            <a:endParaRPr lang="en-US" altLang="en-US"/>
          </a:p>
        </p:txBody>
      </p:sp>
      <p:sp>
        <p:nvSpPr>
          <p:cNvPr id="28674" name="Rectangle 2">
            <a:extLst>
              <a:ext uri="{FF2B5EF4-FFF2-40B4-BE49-F238E27FC236}">
                <a16:creationId xmlns:a16="http://schemas.microsoft.com/office/drawing/2014/main" id="{1B65CFA8-F8A9-DC01-2624-38B795307191}"/>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366FE0B0-4E5E-B570-6F6A-66B07FDAD92C}"/>
              </a:ext>
            </a:extLst>
          </p:cNvPr>
          <p:cNvSpPr>
            <a:spLocks noGrp="1" noChangeArrowheads="1"/>
          </p:cNvSpPr>
          <p:nvPr>
            <p:ph type="body" idx="1"/>
          </p:nvPr>
        </p:nvSpPr>
        <p:spPr/>
        <p:txBody>
          <a:bodyPr/>
          <a:lstStyle/>
          <a:p>
            <a:pPr>
              <a:buFontTx/>
              <a:buChar char="•"/>
            </a:pPr>
            <a:r>
              <a:rPr lang="en-US" altLang="en-US"/>
              <a:t>Plant cells need energy too!</a:t>
            </a:r>
          </a:p>
          <a:p>
            <a:pPr>
              <a:buFontTx/>
              <a:buChar char="•"/>
            </a:pPr>
            <a:r>
              <a:rPr lang="en-US" altLang="en-US"/>
              <a:t>Because plant’s don’t ingest food like we do or animals do, they have to make their own food.  </a:t>
            </a:r>
          </a:p>
          <a:p>
            <a:pPr>
              <a:buFontTx/>
              <a:buChar char="•"/>
            </a:pPr>
            <a:r>
              <a:rPr lang="en-US" altLang="en-US"/>
              <a:t>Chloroplasts uses the sun’s light energy to make sugar.  The sugar is then used by the mitochondria to make energy.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E2BEE49-88D3-81F7-7A47-39B4937DC6C8}"/>
              </a:ext>
            </a:extLst>
          </p:cNvPr>
          <p:cNvSpPr>
            <a:spLocks noGrp="1" noChangeArrowheads="1"/>
          </p:cNvSpPr>
          <p:nvPr>
            <p:ph type="sldNum" sz="quarter" idx="5"/>
          </p:nvPr>
        </p:nvSpPr>
        <p:spPr>
          <a:ln/>
        </p:spPr>
        <p:txBody>
          <a:bodyPr/>
          <a:lstStyle/>
          <a:p>
            <a:fld id="{DD81B3D0-7965-472D-A4C3-462002A5161F}" type="slidenum">
              <a:rPr lang="en-US" altLang="en-US"/>
              <a:pPr/>
              <a:t>22</a:t>
            </a:fld>
            <a:endParaRPr lang="en-US" altLang="en-US"/>
          </a:p>
        </p:txBody>
      </p:sp>
      <p:sp>
        <p:nvSpPr>
          <p:cNvPr id="32770" name="Rectangle 2">
            <a:extLst>
              <a:ext uri="{FF2B5EF4-FFF2-40B4-BE49-F238E27FC236}">
                <a16:creationId xmlns:a16="http://schemas.microsoft.com/office/drawing/2014/main" id="{8CDEDF7C-2D95-B68A-3E56-E7943BECE1EE}"/>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ABA359BC-A025-30C2-555D-C7FFCC22C2A5}"/>
              </a:ext>
            </a:extLst>
          </p:cNvPr>
          <p:cNvSpPr>
            <a:spLocks noGrp="1" noChangeArrowheads="1"/>
          </p:cNvSpPr>
          <p:nvPr>
            <p:ph type="body" idx="1"/>
          </p:nvPr>
        </p:nvSpPr>
        <p:spPr/>
        <p:txBody>
          <a:bodyPr/>
          <a:lstStyle/>
          <a:p>
            <a:r>
              <a:rPr lang="en-US" altLang="en-US"/>
              <a:t>Make sure to write this down on your worksheet.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endParaRPr lang="en-US" alt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lt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88AA782D-6F64-45EF-B4F3-F0D2501C7EA6}" type="slidenum">
              <a:rPr lang="en-US" altLang="en-US" smtClean="0"/>
              <a:pPr/>
              <a:t>‹#›</a:t>
            </a:fld>
            <a:endParaRPr lang="en-US" altLang="en-US"/>
          </a:p>
        </p:txBody>
      </p:sp>
    </p:spTree>
    <p:extLst>
      <p:ext uri="{BB962C8B-B14F-4D97-AF65-F5344CB8AC3E}">
        <p14:creationId xmlns:p14="http://schemas.microsoft.com/office/powerpoint/2010/main" val="287303248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575ECA60-60BD-44CE-AEDC-39A602A7EB16}" type="slidenum">
              <a:rPr lang="en-US" altLang="en-US" smtClean="0"/>
              <a:pPr/>
              <a:t>‹#›</a:t>
            </a:fld>
            <a:endParaRPr lang="en-US" altLang="en-US"/>
          </a:p>
        </p:txBody>
      </p:sp>
    </p:spTree>
    <p:extLst>
      <p:ext uri="{BB962C8B-B14F-4D97-AF65-F5344CB8AC3E}">
        <p14:creationId xmlns:p14="http://schemas.microsoft.com/office/powerpoint/2010/main" val="125725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endParaRPr lang="en-US" alt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ltLang="en-US"/>
          </a:p>
        </p:txBody>
      </p:sp>
      <p:sp>
        <p:nvSpPr>
          <p:cNvPr id="6" name="Slide Number Placeholder 5"/>
          <p:cNvSpPr>
            <a:spLocks noGrp="1"/>
          </p:cNvSpPr>
          <p:nvPr>
            <p:ph type="sldNum" sz="quarter" idx="12"/>
          </p:nvPr>
        </p:nvSpPr>
        <p:spPr>
          <a:xfrm>
            <a:off x="8604504" y="5211060"/>
            <a:ext cx="2112264" cy="228600"/>
          </a:xfrm>
        </p:spPr>
        <p:txBody>
          <a:bodyPr/>
          <a:lstStyle/>
          <a:p>
            <a:fld id="{C1B27470-480F-46AE-88C4-0E542602109B}" type="slidenum">
              <a:rPr lang="en-US" altLang="en-US" smtClean="0"/>
              <a:pPr/>
              <a:t>‹#›</a:t>
            </a:fld>
            <a:endParaRPr lang="en-US" altLang="en-US"/>
          </a:p>
        </p:txBody>
      </p:sp>
    </p:spTree>
    <p:extLst>
      <p:ext uri="{BB962C8B-B14F-4D97-AF65-F5344CB8AC3E}">
        <p14:creationId xmlns:p14="http://schemas.microsoft.com/office/powerpoint/2010/main" val="285094609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17056E8C-DE2D-47BA-8D68-185CC729B6DC}" type="slidenum">
              <a:rPr lang="en-US" altLang="en-US" smtClean="0"/>
              <a:pPr/>
              <a:t>‹#›</a:t>
            </a:fld>
            <a:endParaRPr lang="en-US" altLang="en-US"/>
          </a:p>
        </p:txBody>
      </p:sp>
    </p:spTree>
    <p:extLst>
      <p:ext uri="{BB962C8B-B14F-4D97-AF65-F5344CB8AC3E}">
        <p14:creationId xmlns:p14="http://schemas.microsoft.com/office/powerpoint/2010/main" val="2706762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7C183E86-EFDD-46B3-B57E-A6E56425475F}" type="slidenum">
              <a:rPr lang="en-US" altLang="en-US" smtClean="0"/>
              <a:pPr/>
              <a:t>‹#›</a:t>
            </a:fld>
            <a:endParaRPr lang="en-US" altLang="en-US"/>
          </a:p>
        </p:txBody>
      </p:sp>
    </p:spTree>
    <p:extLst>
      <p:ext uri="{BB962C8B-B14F-4D97-AF65-F5344CB8AC3E}">
        <p14:creationId xmlns:p14="http://schemas.microsoft.com/office/powerpoint/2010/main" val="504280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10579369-99F9-4D4F-963B-4400290FDA9A}" type="slidenum">
              <a:rPr lang="en-US" altLang="en-US" smtClean="0"/>
              <a:pPr/>
              <a:t>‹#›</a:t>
            </a:fld>
            <a:endParaRPr lang="en-US" altLang="en-US"/>
          </a:p>
        </p:txBody>
      </p:sp>
    </p:spTree>
    <p:extLst>
      <p:ext uri="{BB962C8B-B14F-4D97-AF65-F5344CB8AC3E}">
        <p14:creationId xmlns:p14="http://schemas.microsoft.com/office/powerpoint/2010/main" val="2713542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C65E2D88-AFC0-4325-9D9B-66CA74FD3FE8}" type="slidenum">
              <a:rPr lang="en-US" altLang="en-US" smtClean="0"/>
              <a:pPr/>
              <a:t>‹#›</a:t>
            </a:fld>
            <a:endParaRPr lang="en-US" altLang="en-US"/>
          </a:p>
        </p:txBody>
      </p:sp>
    </p:spTree>
    <p:extLst>
      <p:ext uri="{BB962C8B-B14F-4D97-AF65-F5344CB8AC3E}">
        <p14:creationId xmlns:p14="http://schemas.microsoft.com/office/powerpoint/2010/main" val="2975143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ltLang="en-US"/>
          </a:p>
        </p:txBody>
      </p:sp>
      <p:sp>
        <p:nvSpPr>
          <p:cNvPr id="9" name="Footer Placeholder 8"/>
          <p:cNvSpPr>
            <a:spLocks noGrp="1"/>
          </p:cNvSpPr>
          <p:nvPr>
            <p:ph type="ftr" sz="quarter" idx="11"/>
          </p:nvPr>
        </p:nvSpPr>
        <p:spPr/>
        <p:txBody>
          <a:bodyPr/>
          <a:lstStyle>
            <a:lvl1pPr algn="r">
              <a:defRPr/>
            </a:lvl1pPr>
          </a:lstStyle>
          <a:p>
            <a:endParaRPr lang="en-US" alt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63AA48DD-09C0-4FFE-89E7-899DEECCB62D}" type="slidenum">
              <a:rPr lang="en-US" altLang="en-US" smtClean="0"/>
              <a:pPr/>
              <a:t>‹#›</a:t>
            </a:fld>
            <a:endParaRPr lang="en-US" alt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05222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endParaRPr lang="en-US" alt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0619F294-DC49-4409-99CA-FC29B87B6106}" type="slidenum">
              <a:rPr lang="en-US" altLang="en-US" smtClean="0"/>
              <a:pPr/>
              <a:t>‹#›</a:t>
            </a:fld>
            <a:endParaRPr lang="en-US" alt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0127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CA2288FA-46AF-4F16-9B8D-88A2110C1D29}" type="slidenum">
              <a:rPr lang="en-US" altLang="en-US" smtClean="0"/>
              <a:pPr/>
              <a:t>‹#›</a:t>
            </a:fld>
            <a:endParaRPr lang="en-US" altLang="en-US"/>
          </a:p>
        </p:txBody>
      </p:sp>
    </p:spTree>
    <p:extLst>
      <p:ext uri="{BB962C8B-B14F-4D97-AF65-F5344CB8AC3E}">
        <p14:creationId xmlns:p14="http://schemas.microsoft.com/office/powerpoint/2010/main" val="1466241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F05D8BD-C64A-4762-9ED9-E302B4491AE6}" type="slidenum">
              <a:rPr lang="en-US" altLang="en-US" smtClean="0"/>
              <a:pPr/>
              <a:t>‹#›</a:t>
            </a:fld>
            <a:endParaRPr lang="en-US" altLang="en-US"/>
          </a:p>
        </p:txBody>
      </p:sp>
    </p:spTree>
    <p:extLst>
      <p:ext uri="{BB962C8B-B14F-4D97-AF65-F5344CB8AC3E}">
        <p14:creationId xmlns:p14="http://schemas.microsoft.com/office/powerpoint/2010/main" val="406501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DCD6-23BB-820A-2C19-67B6D3D137EB}"/>
              </a:ext>
            </a:extLst>
          </p:cNvPr>
          <p:cNvSpPr>
            <a:spLocks noGrp="1"/>
          </p:cNvSpPr>
          <p:nvPr>
            <p:ph type="title"/>
          </p:nvPr>
        </p:nvSpPr>
        <p:spPr>
          <a:xfrm>
            <a:off x="914400" y="609600"/>
            <a:ext cx="10363200" cy="1143000"/>
          </a:xfr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D1857BA-9667-2ACF-9E39-2FB928225945}"/>
              </a:ext>
            </a:extLst>
          </p:cNvPr>
          <p:cNvSpPr>
            <a:spLocks noGrp="1"/>
          </p:cNvSpPr>
          <p:nvPr>
            <p:ph sz="quarter" idx="1"/>
          </p:nvPr>
        </p:nvSpPr>
        <p:spPr>
          <a:xfrm>
            <a:off x="9144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311A74F-51D1-29F9-1F80-60B088D95EE2}"/>
              </a:ext>
            </a:extLst>
          </p:cNvPr>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1CA5283-294B-7AC8-CF48-AEDDF0DC3E6A}"/>
              </a:ext>
            </a:extLst>
          </p:cNvPr>
          <p:cNvSpPr>
            <a:spLocks noGrp="1"/>
          </p:cNvSpPr>
          <p:nvPr>
            <p:ph type="body" sz="half" idx="3"/>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Date Placeholder 5">
            <a:extLst>
              <a:ext uri="{FF2B5EF4-FFF2-40B4-BE49-F238E27FC236}">
                <a16:creationId xmlns:a16="http://schemas.microsoft.com/office/drawing/2014/main" id="{D5B8652F-B8AD-5542-3CAF-7514FC80D39C}"/>
              </a:ext>
            </a:extLst>
          </p:cNvPr>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70665137-CE60-833D-78C4-DAB949C4A8D9}"/>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3ABBBE13-2C13-21A3-2DCD-72E5AC5BD739}"/>
              </a:ext>
            </a:extLst>
          </p:cNvPr>
          <p:cNvSpPr>
            <a:spLocks noGrp="1"/>
          </p:cNvSpPr>
          <p:nvPr>
            <p:ph type="sldNum" sz="quarter" idx="12"/>
          </p:nvPr>
        </p:nvSpPr>
        <p:spPr>
          <a:xfrm>
            <a:off x="8737600" y="6248400"/>
            <a:ext cx="2540000" cy="457200"/>
          </a:xfrm>
        </p:spPr>
        <p:txBody>
          <a:bodyPr/>
          <a:lstStyle>
            <a:lvl1pPr>
              <a:defRPr/>
            </a:lvl1pPr>
          </a:lstStyle>
          <a:p>
            <a:fld id="{76E324A2-58C8-4661-BEDC-04E697A4F2B6}" type="slidenum">
              <a:rPr lang="en-US" altLang="en-US"/>
              <a:pPr/>
              <a:t>‹#›</a:t>
            </a:fld>
            <a:endParaRPr lang="en-US" altLang="en-US"/>
          </a:p>
        </p:txBody>
      </p:sp>
    </p:spTree>
    <p:extLst>
      <p:ext uri="{BB962C8B-B14F-4D97-AF65-F5344CB8AC3E}">
        <p14:creationId xmlns:p14="http://schemas.microsoft.com/office/powerpoint/2010/main" val="3073656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BA5AE-4B46-EBEC-B624-DBDE61D6F44F}"/>
              </a:ext>
            </a:extLst>
          </p:cNvPr>
          <p:cNvSpPr>
            <a:spLocks noGrp="1"/>
          </p:cNvSpPr>
          <p:nvPr>
            <p:ph type="title"/>
          </p:nvPr>
        </p:nvSpPr>
        <p:spPr>
          <a:xfrm>
            <a:off x="914400" y="609600"/>
            <a:ext cx="10363200" cy="114300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BBAC7BE-EEC6-88D0-6E23-C1A193BFA7F9}"/>
              </a:ext>
            </a:extLst>
          </p:cNvPr>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5AD52DB-7CF5-C49F-32C2-C8546B960FD6}"/>
              </a:ext>
            </a:extLst>
          </p:cNvPr>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a:extLst>
              <a:ext uri="{FF2B5EF4-FFF2-40B4-BE49-F238E27FC236}">
                <a16:creationId xmlns:a16="http://schemas.microsoft.com/office/drawing/2014/main" id="{82E75B12-D0BC-C235-D017-6A907D4815CD}"/>
              </a:ext>
            </a:extLst>
          </p:cNvPr>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Date Placeholder 5">
            <a:extLst>
              <a:ext uri="{FF2B5EF4-FFF2-40B4-BE49-F238E27FC236}">
                <a16:creationId xmlns:a16="http://schemas.microsoft.com/office/drawing/2014/main" id="{2565CD3D-BC9C-4734-9A33-5A51E18A3191}"/>
              </a:ext>
            </a:extLst>
          </p:cNvPr>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3A563016-3CAD-8EA3-109E-0064663570C8}"/>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64A69B10-D506-6547-BD33-D776D6B60641}"/>
              </a:ext>
            </a:extLst>
          </p:cNvPr>
          <p:cNvSpPr>
            <a:spLocks noGrp="1"/>
          </p:cNvSpPr>
          <p:nvPr>
            <p:ph type="sldNum" sz="quarter" idx="12"/>
          </p:nvPr>
        </p:nvSpPr>
        <p:spPr>
          <a:xfrm>
            <a:off x="8737600" y="6248400"/>
            <a:ext cx="2540000" cy="457200"/>
          </a:xfrm>
        </p:spPr>
        <p:txBody>
          <a:bodyPr/>
          <a:lstStyle>
            <a:lvl1pPr>
              <a:defRPr/>
            </a:lvl1pPr>
          </a:lstStyle>
          <a:p>
            <a:fld id="{8F4AD8C3-F02A-4A66-A040-00C42414DF8C}" type="slidenum">
              <a:rPr lang="en-US" altLang="en-US"/>
              <a:pPr/>
              <a:t>‹#›</a:t>
            </a:fld>
            <a:endParaRPr lang="en-US" altLang="en-US"/>
          </a:p>
        </p:txBody>
      </p:sp>
    </p:spTree>
    <p:extLst>
      <p:ext uri="{BB962C8B-B14F-4D97-AF65-F5344CB8AC3E}">
        <p14:creationId xmlns:p14="http://schemas.microsoft.com/office/powerpoint/2010/main" val="2555400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7F6D4-A72E-DC94-2EBD-C54EEF21FAD2}"/>
              </a:ext>
            </a:extLst>
          </p:cNvPr>
          <p:cNvSpPr>
            <a:spLocks noGrp="1"/>
          </p:cNvSpPr>
          <p:nvPr>
            <p:ph type="title"/>
          </p:nvPr>
        </p:nvSpPr>
        <p:spPr>
          <a:xfrm>
            <a:off x="914400" y="609600"/>
            <a:ext cx="10363200" cy="1143000"/>
          </a:xfrm>
        </p:spPr>
        <p:txBody>
          <a:bodyPr/>
          <a:lstStyle/>
          <a:p>
            <a:r>
              <a:rPr lang="en-US"/>
              <a:t>Click to edit Master title style</a:t>
            </a:r>
            <a:endParaRPr lang="en-IN"/>
          </a:p>
        </p:txBody>
      </p:sp>
      <p:sp>
        <p:nvSpPr>
          <p:cNvPr id="3" name="Online Image Placeholder 2">
            <a:extLst>
              <a:ext uri="{FF2B5EF4-FFF2-40B4-BE49-F238E27FC236}">
                <a16:creationId xmlns:a16="http://schemas.microsoft.com/office/drawing/2014/main" id="{57C7B74D-482B-3169-4B1B-C7281399A0B9}"/>
              </a:ext>
            </a:extLst>
          </p:cNvPr>
          <p:cNvSpPr>
            <a:spLocks noGrp="1"/>
          </p:cNvSpPr>
          <p:nvPr>
            <p:ph type="clipArt" sz="half" idx="1"/>
          </p:nvPr>
        </p:nvSpPr>
        <p:spPr>
          <a:xfrm>
            <a:off x="914400" y="1981200"/>
            <a:ext cx="5080000" cy="4114800"/>
          </a:xfrm>
        </p:spPr>
        <p:txBody>
          <a:bodyPr/>
          <a:lstStyle/>
          <a:p>
            <a:endParaRPr lang="en-IN"/>
          </a:p>
        </p:txBody>
      </p:sp>
      <p:sp>
        <p:nvSpPr>
          <p:cNvPr id="4" name="Text Placeholder 3">
            <a:extLst>
              <a:ext uri="{FF2B5EF4-FFF2-40B4-BE49-F238E27FC236}">
                <a16:creationId xmlns:a16="http://schemas.microsoft.com/office/drawing/2014/main" id="{B7984753-E268-063B-FFA0-8E6DFB584AF2}"/>
              </a:ext>
            </a:extLst>
          </p:cNvPr>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9B80B95-8F40-859B-1FF1-1717C394BBFB}"/>
              </a:ext>
            </a:extLst>
          </p:cNvPr>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388F416-5421-10AD-0AC8-CCB609BDA746}"/>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2E3BCE8-AC8E-003B-442D-5289EA1901D5}"/>
              </a:ext>
            </a:extLst>
          </p:cNvPr>
          <p:cNvSpPr>
            <a:spLocks noGrp="1"/>
          </p:cNvSpPr>
          <p:nvPr>
            <p:ph type="sldNum" sz="quarter" idx="12"/>
          </p:nvPr>
        </p:nvSpPr>
        <p:spPr>
          <a:xfrm>
            <a:off x="8737600" y="6248400"/>
            <a:ext cx="2540000" cy="457200"/>
          </a:xfrm>
        </p:spPr>
        <p:txBody>
          <a:bodyPr/>
          <a:lstStyle>
            <a:lvl1pPr>
              <a:defRPr/>
            </a:lvl1pPr>
          </a:lstStyle>
          <a:p>
            <a:fld id="{BCBEC119-D672-49E1-AE15-6D2D8A7F6EC7}" type="slidenum">
              <a:rPr lang="en-US" altLang="en-US"/>
              <a:pPr/>
              <a:t>‹#›</a:t>
            </a:fld>
            <a:endParaRPr lang="en-US" altLang="en-US"/>
          </a:p>
        </p:txBody>
      </p:sp>
    </p:spTree>
    <p:extLst>
      <p:ext uri="{BB962C8B-B14F-4D97-AF65-F5344CB8AC3E}">
        <p14:creationId xmlns:p14="http://schemas.microsoft.com/office/powerpoint/2010/main" val="1794931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35231-D2DB-641A-55F2-24796B5D096E}"/>
              </a:ext>
            </a:extLst>
          </p:cNvPr>
          <p:cNvSpPr>
            <a:spLocks noGrp="1"/>
          </p:cNvSpPr>
          <p:nvPr>
            <p:ph type="title"/>
          </p:nvPr>
        </p:nvSpPr>
        <p:spPr>
          <a:xfrm>
            <a:off x="914400" y="609600"/>
            <a:ext cx="10363200" cy="1143000"/>
          </a:xfr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0448DE0-5554-D7CF-96ED-68811C072E81}"/>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A88C282-F9AB-F06E-C070-01159313B9E9}"/>
              </a:ext>
            </a:extLst>
          </p:cNvPr>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68DBDB9-69BA-0944-A290-F29777A497FA}"/>
              </a:ext>
            </a:extLst>
          </p:cNvPr>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7A15D52-9100-1A10-937E-C77DA185B96D}"/>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AA4C8EF-0772-9E14-37B8-3666DEEA1772}"/>
              </a:ext>
            </a:extLst>
          </p:cNvPr>
          <p:cNvSpPr>
            <a:spLocks noGrp="1"/>
          </p:cNvSpPr>
          <p:nvPr>
            <p:ph type="sldNum" sz="quarter" idx="12"/>
          </p:nvPr>
        </p:nvSpPr>
        <p:spPr>
          <a:xfrm>
            <a:off x="8737600" y="6248400"/>
            <a:ext cx="2540000" cy="457200"/>
          </a:xfrm>
        </p:spPr>
        <p:txBody>
          <a:bodyPr/>
          <a:lstStyle>
            <a:lvl1pPr>
              <a:defRPr/>
            </a:lvl1pPr>
          </a:lstStyle>
          <a:p>
            <a:fld id="{715938B8-C925-41FD-AF53-7197BD1BCB31}" type="slidenum">
              <a:rPr lang="en-US" altLang="en-US"/>
              <a:pPr/>
              <a:t>‹#›</a:t>
            </a:fld>
            <a:endParaRPr lang="en-US" altLang="en-US"/>
          </a:p>
        </p:txBody>
      </p:sp>
    </p:spTree>
    <p:extLst>
      <p:ext uri="{BB962C8B-B14F-4D97-AF65-F5344CB8AC3E}">
        <p14:creationId xmlns:p14="http://schemas.microsoft.com/office/powerpoint/2010/main" val="3058550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E547D-27A4-22BE-A89A-EA5C8F464739}"/>
              </a:ext>
            </a:extLst>
          </p:cNvPr>
          <p:cNvSpPr>
            <a:spLocks noGrp="1"/>
          </p:cNvSpPr>
          <p:nvPr>
            <p:ph type="title"/>
          </p:nvPr>
        </p:nvSpPr>
        <p:spPr>
          <a:xfrm>
            <a:off x="914400" y="609600"/>
            <a:ext cx="10363200" cy="114300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8C959A4-1B60-6343-2A6E-C3EEC071816E}"/>
              </a:ext>
            </a:extLst>
          </p:cNvPr>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1DC6F1E-DB9A-A116-0FCB-49770A22315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13AAAE1-4D4E-214F-CA36-CA7FA81D04D6}"/>
              </a:ext>
            </a:extLst>
          </p:cNvPr>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5E0126A-DF43-FA46-B848-60B2C9B55AED}"/>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25ACE55A-51CD-ECD7-2D43-5E5E8350F2EA}"/>
              </a:ext>
            </a:extLst>
          </p:cNvPr>
          <p:cNvSpPr>
            <a:spLocks noGrp="1"/>
          </p:cNvSpPr>
          <p:nvPr>
            <p:ph type="sldNum" sz="quarter" idx="12"/>
          </p:nvPr>
        </p:nvSpPr>
        <p:spPr>
          <a:xfrm>
            <a:off x="8737600" y="6248400"/>
            <a:ext cx="2540000" cy="457200"/>
          </a:xfrm>
        </p:spPr>
        <p:txBody>
          <a:bodyPr/>
          <a:lstStyle>
            <a:lvl1pPr>
              <a:defRPr/>
            </a:lvl1pPr>
          </a:lstStyle>
          <a:p>
            <a:fld id="{31802172-728D-4782-981E-51E407BDF8D4}" type="slidenum">
              <a:rPr lang="en-US" altLang="en-US"/>
              <a:pPr/>
              <a:t>‹#›</a:t>
            </a:fld>
            <a:endParaRPr lang="en-US" altLang="en-US"/>
          </a:p>
        </p:txBody>
      </p:sp>
    </p:spTree>
    <p:extLst>
      <p:ext uri="{BB962C8B-B14F-4D97-AF65-F5344CB8AC3E}">
        <p14:creationId xmlns:p14="http://schemas.microsoft.com/office/powerpoint/2010/main" val="5067113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E187-50A2-F8A9-CCE2-59EA8B331FB1}"/>
              </a:ext>
            </a:extLst>
          </p:cNvPr>
          <p:cNvSpPr>
            <a:spLocks noGrp="1"/>
          </p:cNvSpPr>
          <p:nvPr>
            <p:ph type="title"/>
          </p:nvPr>
        </p:nvSpPr>
        <p:spPr>
          <a:xfrm>
            <a:off x="914400" y="609600"/>
            <a:ext cx="10363200" cy="114300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D13D483-CC0F-5EA7-3D8B-E124B931836B}"/>
              </a:ext>
            </a:extLst>
          </p:cNvPr>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hart Placeholder 3">
            <a:extLst>
              <a:ext uri="{FF2B5EF4-FFF2-40B4-BE49-F238E27FC236}">
                <a16:creationId xmlns:a16="http://schemas.microsoft.com/office/drawing/2014/main" id="{E76E486D-83EF-DDEF-B60C-B0A08A077BE7}"/>
              </a:ext>
            </a:extLst>
          </p:cNvPr>
          <p:cNvSpPr>
            <a:spLocks noGrp="1"/>
          </p:cNvSpPr>
          <p:nvPr>
            <p:ph type="chart" sz="half" idx="2"/>
          </p:nvPr>
        </p:nvSpPr>
        <p:spPr>
          <a:xfrm>
            <a:off x="6197600" y="1981200"/>
            <a:ext cx="5080000" cy="4114800"/>
          </a:xfrm>
        </p:spPr>
        <p:txBody>
          <a:bodyPr/>
          <a:lstStyle/>
          <a:p>
            <a:endParaRPr lang="en-IN"/>
          </a:p>
        </p:txBody>
      </p:sp>
      <p:sp>
        <p:nvSpPr>
          <p:cNvPr id="5" name="Date Placeholder 4">
            <a:extLst>
              <a:ext uri="{FF2B5EF4-FFF2-40B4-BE49-F238E27FC236}">
                <a16:creationId xmlns:a16="http://schemas.microsoft.com/office/drawing/2014/main" id="{30578166-8F7F-C305-2D65-F113E32FAD04}"/>
              </a:ext>
            </a:extLst>
          </p:cNvPr>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298971B-686D-0366-66A1-9F6C0A92AB27}"/>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40B37C0-04F4-D83D-1DCC-0D6F96D4E9D8}"/>
              </a:ext>
            </a:extLst>
          </p:cNvPr>
          <p:cNvSpPr>
            <a:spLocks noGrp="1"/>
          </p:cNvSpPr>
          <p:nvPr>
            <p:ph type="sldNum" sz="quarter" idx="12"/>
          </p:nvPr>
        </p:nvSpPr>
        <p:spPr>
          <a:xfrm>
            <a:off x="8737600" y="6248400"/>
            <a:ext cx="2540000" cy="457200"/>
          </a:xfrm>
        </p:spPr>
        <p:txBody>
          <a:bodyPr/>
          <a:lstStyle>
            <a:lvl1pPr>
              <a:defRPr/>
            </a:lvl1pPr>
          </a:lstStyle>
          <a:p>
            <a:fld id="{FF595770-7DDA-4964-82C0-B6E80D133572}" type="slidenum">
              <a:rPr lang="en-US" altLang="en-US"/>
              <a:pPr/>
              <a:t>‹#›</a:t>
            </a:fld>
            <a:endParaRPr lang="en-US" altLang="en-US"/>
          </a:p>
        </p:txBody>
      </p:sp>
    </p:spTree>
    <p:extLst>
      <p:ext uri="{BB962C8B-B14F-4D97-AF65-F5344CB8AC3E}">
        <p14:creationId xmlns:p14="http://schemas.microsoft.com/office/powerpoint/2010/main" val="811145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17E50-D7BC-5E79-2EC7-03280D495A8E}"/>
              </a:ext>
            </a:extLst>
          </p:cNvPr>
          <p:cNvSpPr>
            <a:spLocks noGrp="1"/>
          </p:cNvSpPr>
          <p:nvPr>
            <p:ph type="title"/>
          </p:nvPr>
        </p:nvSpPr>
        <p:spPr>
          <a:xfrm>
            <a:off x="914400" y="609600"/>
            <a:ext cx="10363200" cy="1143000"/>
          </a:xfr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4958DBA-880D-CA11-8752-B2017BCDB10C}"/>
              </a:ext>
            </a:extLst>
          </p:cNvPr>
          <p:cNvSpPr>
            <a:spLocks noGrp="1"/>
          </p:cNvSpPr>
          <p:nvPr>
            <p:ph sz="quarter" idx="1"/>
          </p:nvPr>
        </p:nvSpPr>
        <p:spPr>
          <a:xfrm>
            <a:off x="9144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EFB8480-1830-17F8-1560-34F44020385B}"/>
              </a:ext>
            </a:extLst>
          </p:cNvPr>
          <p:cNvSpPr>
            <a:spLocks noGrp="1"/>
          </p:cNvSpPr>
          <p:nvPr>
            <p:ph sz="quarter" idx="2"/>
          </p:nvPr>
        </p:nvSpPr>
        <p:spPr>
          <a:xfrm>
            <a:off x="9144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21AC2D6-3FC8-037F-CB12-28047BCFCD9B}"/>
              </a:ext>
            </a:extLst>
          </p:cNvPr>
          <p:cNvSpPr>
            <a:spLocks noGrp="1"/>
          </p:cNvSpPr>
          <p:nvPr>
            <p:ph type="body" sz="half" idx="3"/>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Date Placeholder 5">
            <a:extLst>
              <a:ext uri="{FF2B5EF4-FFF2-40B4-BE49-F238E27FC236}">
                <a16:creationId xmlns:a16="http://schemas.microsoft.com/office/drawing/2014/main" id="{022BF0A2-ECF8-34D0-1901-575F1262F87C}"/>
              </a:ext>
            </a:extLst>
          </p:cNvPr>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6CBEAD2F-E010-DD70-9E37-7A6EBFB2D166}"/>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77263711-41A6-8AF4-1877-6B0E949AFA5C}"/>
              </a:ext>
            </a:extLst>
          </p:cNvPr>
          <p:cNvSpPr>
            <a:spLocks noGrp="1"/>
          </p:cNvSpPr>
          <p:nvPr>
            <p:ph type="sldNum" sz="quarter" idx="12"/>
          </p:nvPr>
        </p:nvSpPr>
        <p:spPr>
          <a:xfrm>
            <a:off x="8737600" y="6248400"/>
            <a:ext cx="2540000" cy="457200"/>
          </a:xfrm>
        </p:spPr>
        <p:txBody>
          <a:bodyPr/>
          <a:lstStyle>
            <a:lvl1pPr>
              <a:defRPr/>
            </a:lvl1pPr>
          </a:lstStyle>
          <a:p>
            <a:fld id="{266E1B71-C717-4A88-9164-AE10584971CC}" type="slidenum">
              <a:rPr lang="en-US" altLang="en-US"/>
              <a:pPr/>
              <a:t>‹#›</a:t>
            </a:fld>
            <a:endParaRPr lang="en-US" altLang="en-US"/>
          </a:p>
        </p:txBody>
      </p:sp>
    </p:spTree>
    <p:extLst>
      <p:ext uri="{BB962C8B-B14F-4D97-AF65-F5344CB8AC3E}">
        <p14:creationId xmlns:p14="http://schemas.microsoft.com/office/powerpoint/2010/main" val="4008976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endParaRPr lang="en-US" alt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lt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7C183E86-EFDD-46B3-B57E-A6E56425475F}" type="slidenum">
              <a:rPr lang="en-US" altLang="en-US" smtClean="0"/>
              <a:pPr/>
              <a:t>‹#›</a:t>
            </a:fld>
            <a:endParaRPr lang="en-US" altLang="en-US"/>
          </a:p>
        </p:txBody>
      </p:sp>
    </p:spTree>
    <p:extLst>
      <p:ext uri="{BB962C8B-B14F-4D97-AF65-F5344CB8AC3E}">
        <p14:creationId xmlns:p14="http://schemas.microsoft.com/office/powerpoint/2010/main" val="3003683537"/>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hyperlink" Target="http://rds.yahoo.com/_ylt=A0WTb_nxs6BJqx0AfTCJzbkF;_ylu=X3oDMTBqaTFoaGxvBHBvcwMxNwRzZWMDc3IEdnRpZAM-/SIG=1hbubv8ri/EXP=1235354993/**http%3A/images.search.yahoo.com/images/view%3Fback=http%253A%252F%252Fimages.search.yahoo.com%252Fsearch%252Fimages%253Fp%253Dcells%2526fr%253Dyfp-t-501%2526ei%253Dutf-8%2526x%253Dwrt%26w=177%26h=125%26imgurl=www.3dscience.com%252Fcatalog%252Fimages%252Fcells_rbcs_web_thumb.jpg%26rurl=http%253A%252F%252Fwww.3dscience.com%252F3D_Images%252FBiology%252FCells%252Findex.php%26size=37.7kB%26name=cells_rbcs_web_thumb.jpg%26p=cells%26type=JPG%26oid=f97543509334ea94%26no=17%26tt=1,488,805%26sigr=11q8bkgvn%26sigi=11prfd786%26sigb=12gvu0lo5"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7.png"/><Relationship Id="rId9"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21.gi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0.jpeg"/><Relationship Id="rId5" Type="http://schemas.openxmlformats.org/officeDocument/2006/relationships/hyperlink" Target="http://rds.yahoo.com/_ylt=A0WTb_zPtaBJPxwB8gaJzbkF;_ylu=X3oDMTBqaTFoaGxvBHBvcwMxNwRzZWMDc3IEdnRpZAM-/SIG=1hs16af1l/EXP=1235355471/**http%3A/images.search.yahoo.com/images/view%3Fback=http%253A%252F%252Fimages.search.yahoo.com%252Fsearch%252Fimages%253F%2526p%253Dplant%252Bcells%2526rs%253D1%2526fr%253Dyfp-t-501%2526fr2%253D%26w=843%26h=632%26imgurl=adm.hfcc.edu%252F%257Ejkelly%252Fimages%252Fbotany%252Fcells%252Fplant_2.jpg%26rurl=http%253A%252F%252Fadm.hfcc.edu%252F%257Ejkelly%252Fclasses%252Fbio_131%252Flabs%252Fpcell.htm%26size=84.4kB%26name=plant_2.jpg%26p=plant%2Bcells%26type=JPG%26oid=904928880eeb7c1a%26no=17%26tt=16,635%26sigr=11qn3bolt%26sigi=11kcks1i1%26sigb=12ikot3i4" TargetMode="Externa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14"/>
          <p:cNvPicPr preferRelativeResize="0"/>
          <p:nvPr/>
        </p:nvPicPr>
        <p:blipFill rotWithShape="1">
          <a:blip r:embed="rId3">
            <a:alphaModFix/>
          </a:blip>
          <a:srcRect/>
          <a:stretch/>
        </p:blipFill>
        <p:spPr>
          <a:xfrm>
            <a:off x="11385428" y="150255"/>
            <a:ext cx="666559" cy="688644"/>
          </a:xfrm>
          <a:prstGeom prst="rect">
            <a:avLst/>
          </a:prstGeom>
          <a:noFill/>
          <a:ln>
            <a:noFill/>
          </a:ln>
        </p:spPr>
      </p:pic>
      <p:sp>
        <p:nvSpPr>
          <p:cNvPr id="101" name="Google Shape;10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4/5/2022</a:t>
            </a:r>
            <a:endParaRPr/>
          </a:p>
        </p:txBody>
      </p:sp>
      <p:sp>
        <p:nvSpPr>
          <p:cNvPr id="102" name="Google Shape;10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THE MODERN SCHOOL ECNCR</a:t>
            </a:r>
            <a:endParaRPr/>
          </a:p>
        </p:txBody>
      </p:sp>
      <p:sp>
        <p:nvSpPr>
          <p:cNvPr id="103" name="Google Shape;10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sp>
        <p:nvSpPr>
          <p:cNvPr id="3" name="Subtitle 2">
            <a:extLst>
              <a:ext uri="{FF2B5EF4-FFF2-40B4-BE49-F238E27FC236}">
                <a16:creationId xmlns:a16="http://schemas.microsoft.com/office/drawing/2014/main" id="{2176EF9F-D778-FEC9-4E64-FBD483DFFE65}"/>
              </a:ext>
            </a:extLst>
          </p:cNvPr>
          <p:cNvSpPr>
            <a:spLocks noGrp="1"/>
          </p:cNvSpPr>
          <p:nvPr>
            <p:ph type="subTitle" idx="1"/>
          </p:nvPr>
        </p:nvSpPr>
        <p:spPr>
          <a:xfrm>
            <a:off x="1562100" y="1524000"/>
            <a:ext cx="9070848" cy="3615263"/>
          </a:xfrm>
        </p:spPr>
        <p:txBody>
          <a:bodyPr>
            <a:normAutofit/>
          </a:bodyPr>
          <a:lstStyle/>
          <a:p>
            <a:pPr marL="0" lvl="0" indent="0" algn="l" rtl="0">
              <a:lnSpc>
                <a:spcPct val="90000"/>
              </a:lnSpc>
              <a:spcBef>
                <a:spcPts val="1000"/>
              </a:spcBef>
              <a:spcAft>
                <a:spcPts val="0"/>
              </a:spcAft>
              <a:buClr>
                <a:schemeClr val="lt1"/>
              </a:buClr>
              <a:buSzPts val="3493"/>
              <a:buNone/>
            </a:pPr>
            <a:r>
              <a:rPr lang="en-GB" sz="3200" b="1" dirty="0">
                <a:solidFill>
                  <a:schemeClr val="accent3">
                    <a:lumMod val="50000"/>
                  </a:schemeClr>
                </a:solidFill>
                <a:latin typeface="Times New Roman"/>
                <a:ea typeface="Times New Roman"/>
                <a:cs typeface="Times New Roman"/>
                <a:sym typeface="Times New Roman"/>
              </a:rPr>
              <a:t>CLASS – 9</a:t>
            </a:r>
            <a:endParaRPr lang="en-GB" sz="3200" b="1" dirty="0">
              <a:solidFill>
                <a:schemeClr val="accent3">
                  <a:lumMod val="50000"/>
                </a:schemeClr>
              </a:solidFill>
            </a:endParaRPr>
          </a:p>
          <a:p>
            <a:pPr marL="0" lvl="0" indent="0" algn="l" rtl="0">
              <a:lnSpc>
                <a:spcPct val="90000"/>
              </a:lnSpc>
              <a:spcBef>
                <a:spcPts val="1000"/>
              </a:spcBef>
              <a:spcAft>
                <a:spcPts val="0"/>
              </a:spcAft>
              <a:buClr>
                <a:schemeClr val="lt1"/>
              </a:buClr>
              <a:buSzPts val="3493"/>
              <a:buNone/>
            </a:pPr>
            <a:r>
              <a:rPr lang="en-GB" sz="3200" b="1" dirty="0">
                <a:solidFill>
                  <a:schemeClr val="accent3">
                    <a:lumMod val="50000"/>
                  </a:schemeClr>
                </a:solidFill>
                <a:latin typeface="Times New Roman"/>
                <a:ea typeface="Times New Roman"/>
                <a:cs typeface="Times New Roman"/>
                <a:sym typeface="Times New Roman"/>
              </a:rPr>
              <a:t>SUBJECT – SCIENCE </a:t>
            </a:r>
            <a:endParaRPr lang="en-GB" sz="3200" b="1" dirty="0">
              <a:solidFill>
                <a:schemeClr val="accent3">
                  <a:lumMod val="50000"/>
                </a:schemeClr>
              </a:solidFill>
            </a:endParaRPr>
          </a:p>
          <a:p>
            <a:pPr marL="0" lvl="0" indent="0" algn="l" rtl="0">
              <a:lnSpc>
                <a:spcPct val="90000"/>
              </a:lnSpc>
              <a:spcBef>
                <a:spcPts val="1000"/>
              </a:spcBef>
              <a:spcAft>
                <a:spcPts val="0"/>
              </a:spcAft>
              <a:buClr>
                <a:schemeClr val="lt1"/>
              </a:buClr>
              <a:buSzPts val="3493"/>
              <a:buNone/>
            </a:pPr>
            <a:r>
              <a:rPr lang="en-GB" sz="3200" b="1" dirty="0">
                <a:solidFill>
                  <a:schemeClr val="accent3">
                    <a:lumMod val="50000"/>
                  </a:schemeClr>
                </a:solidFill>
                <a:latin typeface="Times New Roman"/>
                <a:ea typeface="Times New Roman"/>
                <a:cs typeface="Times New Roman"/>
                <a:sym typeface="Times New Roman"/>
              </a:rPr>
              <a:t>CHAPTER – 5</a:t>
            </a:r>
            <a:endParaRPr lang="en-GB" sz="3200" b="1" dirty="0">
              <a:solidFill>
                <a:schemeClr val="accent3">
                  <a:lumMod val="50000"/>
                </a:schemeClr>
              </a:solidFill>
            </a:endParaRPr>
          </a:p>
          <a:p>
            <a:pPr marL="0" lvl="0" indent="0" algn="l" rtl="0">
              <a:lnSpc>
                <a:spcPct val="90000"/>
              </a:lnSpc>
              <a:spcBef>
                <a:spcPts val="1000"/>
              </a:spcBef>
              <a:spcAft>
                <a:spcPts val="0"/>
              </a:spcAft>
              <a:buClr>
                <a:schemeClr val="lt1"/>
              </a:buClr>
              <a:buSzPts val="3493"/>
              <a:buNone/>
            </a:pPr>
            <a:r>
              <a:rPr lang="en-GB" sz="3200" b="1" dirty="0">
                <a:solidFill>
                  <a:schemeClr val="accent3">
                    <a:lumMod val="50000"/>
                  </a:schemeClr>
                </a:solidFill>
                <a:latin typeface="Times New Roman"/>
                <a:ea typeface="Times New Roman"/>
                <a:cs typeface="Times New Roman"/>
                <a:sym typeface="Times New Roman"/>
              </a:rPr>
              <a:t>CONCEPT – CELL: THE FUNDAMENTAL UNIT OF LIFE</a:t>
            </a:r>
            <a:endParaRPr lang="en-GB" sz="3200" b="1" dirty="0">
              <a:solidFill>
                <a:schemeClr val="accent3">
                  <a:lumMod val="50000"/>
                </a:schemeClr>
              </a:solidFill>
            </a:endParaRPr>
          </a:p>
          <a:p>
            <a:pPr marL="0" lvl="0" indent="0" algn="l" rtl="0">
              <a:lnSpc>
                <a:spcPct val="90000"/>
              </a:lnSpc>
              <a:spcBef>
                <a:spcPts val="1000"/>
              </a:spcBef>
              <a:spcAft>
                <a:spcPts val="0"/>
              </a:spcAft>
              <a:buClr>
                <a:schemeClr val="lt1"/>
              </a:buClr>
              <a:buSzPts val="3493"/>
              <a:buNone/>
            </a:pPr>
            <a:r>
              <a:rPr lang="en-GB" sz="3200" b="1" dirty="0">
                <a:solidFill>
                  <a:schemeClr val="accent3">
                    <a:lumMod val="50000"/>
                  </a:schemeClr>
                </a:solidFill>
                <a:latin typeface="Times New Roman"/>
                <a:ea typeface="Times New Roman"/>
                <a:cs typeface="Times New Roman"/>
                <a:sym typeface="Times New Roman"/>
              </a:rPr>
              <a:t>PPT – 1 </a:t>
            </a:r>
            <a:endParaRPr lang="en-GB" sz="3200" b="1" dirty="0">
              <a:solidFill>
                <a:schemeClr val="accent3">
                  <a:lumMod val="50000"/>
                </a:schemeClr>
              </a:solidFill>
            </a:endParaRPr>
          </a:p>
          <a:p>
            <a:endParaRPr lang="en-IN" dirty="0"/>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C938D1EB-A016-F7CC-237A-EFED6780294F}"/>
              </a:ext>
            </a:extLst>
          </p:cNvPr>
          <p:cNvSpPr>
            <a:spLocks noGrp="1" noChangeArrowheads="1"/>
          </p:cNvSpPr>
          <p:nvPr>
            <p:ph type="ctrTitle"/>
          </p:nvPr>
        </p:nvSpPr>
        <p:spPr>
          <a:xfrm>
            <a:off x="2209800" y="1219200"/>
            <a:ext cx="7772400" cy="1350819"/>
          </a:xfrm>
        </p:spPr>
        <p:txBody>
          <a:bodyPr anchor="ctr">
            <a:normAutofit/>
          </a:bodyPr>
          <a:lstStyle/>
          <a:p>
            <a:r>
              <a:rPr lang="en-US" altLang="en-US" sz="4400" dirty="0">
                <a:solidFill>
                  <a:srgbClr val="0000FF"/>
                </a:solidFill>
                <a:effectLst>
                  <a:outerShdw blurRad="38100" dist="38100" dir="2700000" algn="tl">
                    <a:srgbClr val="C0C0C0"/>
                  </a:outerShdw>
                </a:effectLst>
              </a:rPr>
              <a:t>Cells:</a:t>
            </a:r>
            <a:br>
              <a:rPr lang="en-US" altLang="en-US" sz="3600" dirty="0">
                <a:effectLst>
                  <a:outerShdw blurRad="38100" dist="38100" dir="2700000" algn="tl">
                    <a:srgbClr val="C0C0C0"/>
                  </a:outerShdw>
                </a:effectLst>
              </a:rPr>
            </a:br>
            <a:r>
              <a:rPr lang="en-US" altLang="en-US" sz="2800" dirty="0">
                <a:solidFill>
                  <a:srgbClr val="0000FF"/>
                </a:solidFill>
                <a:effectLst>
                  <a:outerShdw blurRad="38100" dist="38100" dir="2700000" algn="tl">
                    <a:srgbClr val="C0C0C0"/>
                  </a:outerShdw>
                </a:effectLst>
              </a:rPr>
              <a:t>The Basic Units of Life</a:t>
            </a:r>
            <a:endParaRPr lang="en-US" altLang="en-US" sz="3600" dirty="0"/>
          </a:p>
        </p:txBody>
      </p:sp>
      <p:pic>
        <p:nvPicPr>
          <p:cNvPr id="2055" name="Picture 7">
            <a:extLst>
              <a:ext uri="{FF2B5EF4-FFF2-40B4-BE49-F238E27FC236}">
                <a16:creationId xmlns:a16="http://schemas.microsoft.com/office/drawing/2014/main" id="{4D18CBBD-5A58-95DB-F050-C619F907E0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 y="228600"/>
            <a:ext cx="19939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DC5CB856-8BB7-C620-155F-8665AC90E5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9850" y="4454240"/>
            <a:ext cx="15113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a:extLst>
              <a:ext uri="{FF2B5EF4-FFF2-40B4-BE49-F238E27FC236}">
                <a16:creationId xmlns:a16="http://schemas.microsoft.com/office/drawing/2014/main" id="{58E8EE6D-F939-F341-0BD7-4A0F840632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87358" y="381001"/>
            <a:ext cx="236220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9FA09B8C-E14F-DCEC-31C1-3D51C9E2F2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2296886"/>
            <a:ext cx="6212643" cy="304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descr="Go to fullsize image">
            <a:hlinkClick r:id="rId7"/>
            <a:extLst>
              <a:ext uri="{FF2B5EF4-FFF2-40B4-BE49-F238E27FC236}">
                <a16:creationId xmlns:a16="http://schemas.microsoft.com/office/drawing/2014/main" id="{1ADD9216-7065-5F3C-FCD4-66D118AE15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 y="5232115"/>
            <a:ext cx="1600200" cy="1127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39171DF-50E9-A6E1-B00D-54DA28254FF0}"/>
              </a:ext>
            </a:extLst>
          </p:cNvPr>
          <p:cNvSpPr>
            <a:spLocks noGrp="1" noChangeArrowheads="1"/>
          </p:cNvSpPr>
          <p:nvPr>
            <p:ph type="title"/>
          </p:nvPr>
        </p:nvSpPr>
        <p:spPr/>
        <p:txBody>
          <a:bodyPr/>
          <a:lstStyle/>
          <a:p>
            <a:r>
              <a:rPr lang="en-US" altLang="en-US" sz="5400">
                <a:solidFill>
                  <a:srgbClr val="0000FF"/>
                </a:solidFill>
                <a:effectLst>
                  <a:outerShdw blurRad="38100" dist="38100" dir="2700000" algn="tl">
                    <a:srgbClr val="C0C0C0"/>
                  </a:outerShdw>
                </a:effectLst>
              </a:rPr>
              <a:t>The Cell Theory</a:t>
            </a:r>
            <a:endParaRPr lang="en-US" altLang="en-US"/>
          </a:p>
        </p:txBody>
      </p:sp>
      <p:sp>
        <p:nvSpPr>
          <p:cNvPr id="6147" name="Rectangle 3">
            <a:extLst>
              <a:ext uri="{FF2B5EF4-FFF2-40B4-BE49-F238E27FC236}">
                <a16:creationId xmlns:a16="http://schemas.microsoft.com/office/drawing/2014/main" id="{9F83C51F-F93A-3F3C-D9ED-BDD6E7C91F31}"/>
              </a:ext>
            </a:extLst>
          </p:cNvPr>
          <p:cNvSpPr>
            <a:spLocks noGrp="1" noChangeArrowheads="1"/>
          </p:cNvSpPr>
          <p:nvPr>
            <p:ph idx="1"/>
          </p:nvPr>
        </p:nvSpPr>
        <p:spPr>
          <a:xfrm>
            <a:off x="1066800" y="2362200"/>
            <a:ext cx="8915400" cy="3276600"/>
          </a:xfrm>
        </p:spPr>
        <p:txBody>
          <a:bodyPr>
            <a:normAutofit/>
          </a:bodyPr>
          <a:lstStyle/>
          <a:p>
            <a:r>
              <a:rPr lang="en-US" altLang="en-US" sz="2800" dirty="0">
                <a:latin typeface="Comic Sans MS" panose="030F0702030302020204" pitchFamily="66" charset="0"/>
              </a:rPr>
              <a:t>All organisms are made of cells.</a:t>
            </a:r>
          </a:p>
          <a:p>
            <a:r>
              <a:rPr lang="en-US" altLang="en-US" sz="2800" dirty="0">
                <a:latin typeface="Comic Sans MS" panose="030F0702030302020204" pitchFamily="66" charset="0"/>
              </a:rPr>
              <a:t>The cell is the basic unit of life in all living things.</a:t>
            </a:r>
          </a:p>
          <a:p>
            <a:r>
              <a:rPr lang="en-US" altLang="en-US" sz="2800" dirty="0">
                <a:latin typeface="Comic Sans MS" panose="030F0702030302020204" pitchFamily="66" charset="0"/>
              </a:rPr>
              <a:t>All cells come from existing cells.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3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8" dur="300" fill="hold"/>
                                        <p:tgtEl>
                                          <p:spTgt spid="61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iterate type="wd">
                                    <p:tmPct val="100000"/>
                                  </p:iterate>
                                  <p:childTnLst>
                                    <p:set>
                                      <p:cBhvr>
                                        <p:cTn id="12" dur="1" fill="hold">
                                          <p:stCondLst>
                                            <p:cond delay="0"/>
                                          </p:stCondLst>
                                        </p:cTn>
                                        <p:tgtEl>
                                          <p:spTgt spid="6147">
                                            <p:txEl>
                                              <p:pRg st="1" end="1"/>
                                            </p:txEl>
                                          </p:spTgt>
                                        </p:tgtEl>
                                        <p:attrNameLst>
                                          <p:attrName>style.visibility</p:attrName>
                                        </p:attrNameLst>
                                      </p:cBhvr>
                                      <p:to>
                                        <p:strVal val="visible"/>
                                      </p:to>
                                    </p:set>
                                    <p:anim calcmode="lin" valueType="num">
                                      <p:cBhvr additive="base">
                                        <p:cTn id="13" dur="3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14" dur="300" fill="hold"/>
                                        <p:tgtEl>
                                          <p:spTgt spid="61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iterate type="wd">
                                    <p:tmPct val="100000"/>
                                  </p:iterate>
                                  <p:childTnLst>
                                    <p:set>
                                      <p:cBhvr>
                                        <p:cTn id="18" dur="1" fill="hold">
                                          <p:stCondLst>
                                            <p:cond delay="0"/>
                                          </p:stCondLst>
                                        </p:cTn>
                                        <p:tgtEl>
                                          <p:spTgt spid="6147">
                                            <p:txEl>
                                              <p:pRg st="2" end="2"/>
                                            </p:txEl>
                                          </p:spTgt>
                                        </p:tgtEl>
                                        <p:attrNameLst>
                                          <p:attrName>style.visibility</p:attrName>
                                        </p:attrNameLst>
                                      </p:cBhvr>
                                      <p:to>
                                        <p:strVal val="visible"/>
                                      </p:to>
                                    </p:set>
                                    <p:anim calcmode="lin" valueType="num">
                                      <p:cBhvr additive="base">
                                        <p:cTn id="19" dur="3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20" dur="300" fill="hold"/>
                                        <p:tgtEl>
                                          <p:spTgt spid="614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51394-85FF-9DAD-D934-6DFB1622A2A3}"/>
              </a:ext>
            </a:extLst>
          </p:cNvPr>
          <p:cNvSpPr>
            <a:spLocks noGrp="1"/>
          </p:cNvSpPr>
          <p:nvPr>
            <p:ph type="title"/>
          </p:nvPr>
        </p:nvSpPr>
        <p:spPr>
          <a:xfrm>
            <a:off x="609600" y="642594"/>
            <a:ext cx="10515600" cy="1371600"/>
          </a:xfrm>
        </p:spPr>
        <p:txBody>
          <a:bodyPr/>
          <a:lstStyle/>
          <a:p>
            <a:r>
              <a:rPr lang="en-IN" dirty="0"/>
              <a:t>CELL</a:t>
            </a:r>
          </a:p>
        </p:txBody>
      </p:sp>
      <p:sp>
        <p:nvSpPr>
          <p:cNvPr id="4" name="Google Shape;141;p20">
            <a:extLst>
              <a:ext uri="{FF2B5EF4-FFF2-40B4-BE49-F238E27FC236}">
                <a16:creationId xmlns:a16="http://schemas.microsoft.com/office/drawing/2014/main" id="{3339E2C6-D7C1-83A6-0952-6F736347AE6A}"/>
              </a:ext>
            </a:extLst>
          </p:cNvPr>
          <p:cNvSpPr txBox="1">
            <a:spLocks noGrp="1"/>
          </p:cNvSpPr>
          <p:nvPr>
            <p:ph idx="1"/>
          </p:nvPr>
        </p:nvSpPr>
        <p:spPr>
          <a:xfrm>
            <a:off x="457200" y="1828800"/>
            <a:ext cx="11430000" cy="4206875"/>
          </a:xfrm>
          <a:prstGeom prst="rect">
            <a:avLst/>
          </a:prstGeom>
        </p:spPr>
        <p:txBody>
          <a:bodyPr spcFirstLastPara="1" wrap="square" lIns="91425" tIns="45700" rIns="91425" bIns="45700" anchor="t" anchorCtr="0">
            <a:noAutofit/>
          </a:bodyPr>
          <a:lstStyle/>
          <a:p>
            <a:r>
              <a:rPr lang="en-US" sz="2800" dirty="0">
                <a:latin typeface="Comic Sans MS" panose="030F0702030302020204" pitchFamily="66" charset="0"/>
              </a:rPr>
              <a:t>The shape and size of cells are related to the specific function they perform.</a:t>
            </a:r>
            <a:endParaRPr sz="2800" dirty="0">
              <a:latin typeface="Comic Sans MS" panose="030F0702030302020204" pitchFamily="66" charset="0"/>
            </a:endParaRPr>
          </a:p>
          <a:p>
            <a:r>
              <a:rPr lang="en-US" sz="2800" dirty="0">
                <a:latin typeface="Comic Sans MS" panose="030F0702030302020204" pitchFamily="66" charset="0"/>
              </a:rPr>
              <a:t>Each living cell has the capacity to perform certain basic functions that are characteristic of all living forms.</a:t>
            </a:r>
            <a:endParaRPr sz="2800" dirty="0">
              <a:latin typeface="Comic Sans MS" panose="030F0702030302020204" pitchFamily="66" charset="0"/>
            </a:endParaRPr>
          </a:p>
          <a:p>
            <a:r>
              <a:rPr lang="en-US" sz="2800" dirty="0">
                <a:latin typeface="Comic Sans MS" panose="030F0702030302020204" pitchFamily="66" charset="0"/>
              </a:rPr>
              <a:t>Each such cell has got certain specific components within it known as cell organelles. Each kind of cell organelle performs a special function, such as making new material in the cell, clearing up the waste material from the cell.</a:t>
            </a:r>
            <a:endParaRPr sz="2800" dirty="0">
              <a:latin typeface="Comic Sans MS" panose="030F0702030302020204" pitchFamily="66" charset="0"/>
            </a:endParaRPr>
          </a:p>
          <a:p>
            <a:r>
              <a:rPr lang="en-US" sz="2800" dirty="0">
                <a:latin typeface="Comic Sans MS" panose="030F0702030302020204" pitchFamily="66" charset="0"/>
              </a:rPr>
              <a:t>These organelles together constitute the basic unit called the cell. </a:t>
            </a:r>
            <a:endParaRPr sz="2800" dirty="0">
              <a:latin typeface="Comic Sans MS" panose="030F0702030302020204" pitchFamily="66" charset="0"/>
            </a:endParaRPr>
          </a:p>
        </p:txBody>
      </p:sp>
    </p:spTree>
    <p:extLst>
      <p:ext uri="{BB962C8B-B14F-4D97-AF65-F5344CB8AC3E}">
        <p14:creationId xmlns:p14="http://schemas.microsoft.com/office/powerpoint/2010/main" val="978535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0DB2F-9076-A647-07B5-1D2E19063AD5}"/>
              </a:ext>
            </a:extLst>
          </p:cNvPr>
          <p:cNvSpPr>
            <a:spLocks noGrp="1"/>
          </p:cNvSpPr>
          <p:nvPr>
            <p:ph type="title"/>
          </p:nvPr>
        </p:nvSpPr>
        <p:spPr/>
        <p:txBody>
          <a:bodyPr/>
          <a:lstStyle/>
          <a:p>
            <a:r>
              <a:rPr lang="en-IN" dirty="0"/>
              <a:t>OSMOSIS</a:t>
            </a:r>
          </a:p>
        </p:txBody>
      </p:sp>
      <p:pic>
        <p:nvPicPr>
          <p:cNvPr id="82946" name="Picture 2" descr="osmosis | Definition, Examples, &amp; Facts | Britannica">
            <a:extLst>
              <a:ext uri="{FF2B5EF4-FFF2-40B4-BE49-F238E27FC236}">
                <a16:creationId xmlns:a16="http://schemas.microsoft.com/office/drawing/2014/main" id="{003A223A-D721-CDA4-B262-A337203C128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0400" y="2209800"/>
            <a:ext cx="5410200" cy="405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226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0A604-99C3-8884-0653-201F38791342}"/>
              </a:ext>
            </a:extLst>
          </p:cNvPr>
          <p:cNvSpPr>
            <a:spLocks noGrp="1"/>
          </p:cNvSpPr>
          <p:nvPr>
            <p:ph type="title"/>
          </p:nvPr>
        </p:nvSpPr>
        <p:spPr/>
        <p:txBody>
          <a:bodyPr/>
          <a:lstStyle/>
          <a:p>
            <a:r>
              <a:rPr lang="en-IN" dirty="0"/>
              <a:t>PLASMOLYSIS</a:t>
            </a:r>
          </a:p>
        </p:txBody>
      </p:sp>
      <p:pic>
        <p:nvPicPr>
          <p:cNvPr id="83970" name="Picture 2" descr="Plasmolysis - Definition, Types and Examples | Biology Dictionary">
            <a:extLst>
              <a:ext uri="{FF2B5EF4-FFF2-40B4-BE49-F238E27FC236}">
                <a16:creationId xmlns:a16="http://schemas.microsoft.com/office/drawing/2014/main" id="{C928D315-7CE4-0347-2F99-A85C4799DAA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2362200"/>
            <a:ext cx="8896366" cy="3512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401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EACC4BA0-6C10-81DF-BA59-544E12BCAF9A}"/>
              </a:ext>
            </a:extLst>
          </p:cNvPr>
          <p:cNvSpPr>
            <a:spLocks noGrp="1" noChangeArrowheads="1"/>
          </p:cNvSpPr>
          <p:nvPr>
            <p:ph type="title"/>
          </p:nvPr>
        </p:nvSpPr>
        <p:spPr>
          <a:xfrm>
            <a:off x="762000" y="685800"/>
            <a:ext cx="10058400" cy="1371600"/>
          </a:xfrm>
        </p:spPr>
        <p:txBody>
          <a:bodyPr>
            <a:normAutofit/>
          </a:bodyPr>
          <a:lstStyle/>
          <a:p>
            <a:r>
              <a:rPr lang="en-US" altLang="en-US" sz="5400" dirty="0">
                <a:solidFill>
                  <a:srgbClr val="0000FF"/>
                </a:solidFill>
                <a:effectLst>
                  <a:outerShdw blurRad="38100" dist="38100" dir="2700000" algn="tl">
                    <a:srgbClr val="C0C0C0"/>
                  </a:outerShdw>
                </a:effectLst>
              </a:rPr>
              <a:t>Two Types of Cells</a:t>
            </a:r>
          </a:p>
        </p:txBody>
      </p:sp>
      <p:pic>
        <p:nvPicPr>
          <p:cNvPr id="64517" name="Picture 5" descr="Common features of prokaryotic and eukaryotic cells">
            <a:extLst>
              <a:ext uri="{FF2B5EF4-FFF2-40B4-BE49-F238E27FC236}">
                <a16:creationId xmlns:a16="http://schemas.microsoft.com/office/drawing/2014/main" id="{8A90A54C-BD74-FA61-B839-0B26027FE6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752600"/>
            <a:ext cx="5978068" cy="3960206"/>
          </a:xfrm>
          <a:prstGeom prst="rect">
            <a:avLst/>
          </a:prstGeom>
          <a:noFill/>
          <a:extLst>
            <a:ext uri="{909E8E84-426E-40DD-AFC4-6F175D3DCCD1}">
              <a14:hiddenFill xmlns:a14="http://schemas.microsoft.com/office/drawing/2010/main">
                <a:solidFill>
                  <a:srgbClr val="FFFFFF"/>
                </a:solidFill>
              </a14:hiddenFill>
            </a:ext>
          </a:extLst>
        </p:spPr>
      </p:pic>
      <p:sp>
        <p:nvSpPr>
          <p:cNvPr id="64518" name="Rectangle 6">
            <a:extLst>
              <a:ext uri="{FF2B5EF4-FFF2-40B4-BE49-F238E27FC236}">
                <a16:creationId xmlns:a16="http://schemas.microsoft.com/office/drawing/2014/main" id="{9DF7A73F-CC49-FD3E-4CF1-2211D7FB51EB}"/>
              </a:ext>
            </a:extLst>
          </p:cNvPr>
          <p:cNvSpPr>
            <a:spLocks noChangeArrowheads="1"/>
          </p:cNvSpPr>
          <p:nvPr/>
        </p:nvSpPr>
        <p:spPr bwMode="auto">
          <a:xfrm rot="10800000" flipV="1">
            <a:off x="1828800" y="6093897"/>
            <a:ext cx="9372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en-US" altLang="en-US" b="1" dirty="0"/>
              <a:t>All cells, whether they are prokaryotic or eukaryotic, have some common features</a:t>
            </a:r>
            <a:r>
              <a:rPr lang="en-US" altLang="en-US" dirty="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6">
            <a:extLst>
              <a:ext uri="{FF2B5EF4-FFF2-40B4-BE49-F238E27FC236}">
                <a16:creationId xmlns:a16="http://schemas.microsoft.com/office/drawing/2014/main" id="{183D3F45-8D28-FC85-F4C6-0B2A1C30A72E}"/>
              </a:ext>
            </a:extLst>
          </p:cNvPr>
          <p:cNvSpPr>
            <a:spLocks noGrp="1" noChangeArrowheads="1"/>
          </p:cNvSpPr>
          <p:nvPr>
            <p:ph type="title"/>
          </p:nvPr>
        </p:nvSpPr>
        <p:spPr>
          <a:xfrm>
            <a:off x="3962400" y="228600"/>
            <a:ext cx="4419600" cy="1143000"/>
          </a:xfrm>
        </p:spPr>
        <p:txBody>
          <a:bodyPr>
            <a:normAutofit/>
          </a:bodyPr>
          <a:lstStyle/>
          <a:p>
            <a:r>
              <a:rPr lang="en-US" altLang="en-US" sz="6000" dirty="0">
                <a:solidFill>
                  <a:srgbClr val="0000FF"/>
                </a:solidFill>
                <a:effectLst>
                  <a:outerShdw blurRad="38100" dist="38100" dir="2700000" algn="tl">
                    <a:srgbClr val="C0C0C0"/>
                  </a:outerShdw>
                </a:effectLst>
                <a:latin typeface="Verdana" panose="020B0604030504040204" pitchFamily="34" charset="0"/>
              </a:rPr>
              <a:t>Organelles</a:t>
            </a:r>
            <a:endParaRPr lang="en-US" altLang="en-US" sz="6000" dirty="0"/>
          </a:p>
        </p:txBody>
      </p:sp>
      <p:pic>
        <p:nvPicPr>
          <p:cNvPr id="52229" name="Picture 1029">
            <a:extLst>
              <a:ext uri="{FF2B5EF4-FFF2-40B4-BE49-F238E27FC236}">
                <a16:creationId xmlns:a16="http://schemas.microsoft.com/office/drawing/2014/main" id="{DDA53983-C0D2-B516-6F2A-9099764D4C8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65029" y="3793734"/>
            <a:ext cx="1619250" cy="952500"/>
          </a:xfrm>
        </p:spPr>
      </p:pic>
      <p:pic>
        <p:nvPicPr>
          <p:cNvPr id="52236" name="Picture 1036">
            <a:extLst>
              <a:ext uri="{FF2B5EF4-FFF2-40B4-BE49-F238E27FC236}">
                <a16:creationId xmlns:a16="http://schemas.microsoft.com/office/drawing/2014/main" id="{A1DC5359-D1DE-D20B-A030-E15006FF7C9C}"/>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3048000" y="3886200"/>
            <a:ext cx="6477000" cy="2971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1028">
            <a:extLst>
              <a:ext uri="{FF2B5EF4-FFF2-40B4-BE49-F238E27FC236}">
                <a16:creationId xmlns:a16="http://schemas.microsoft.com/office/drawing/2014/main" id="{C6B01C3E-2A17-6E04-AFE2-CCF1D1F04C27}"/>
              </a:ext>
            </a:extLst>
          </p:cNvPr>
          <p:cNvSpPr>
            <a:spLocks noGrp="1" noChangeArrowheads="1"/>
          </p:cNvSpPr>
          <p:nvPr>
            <p:ph type="body" sz="half" idx="3"/>
          </p:nvPr>
        </p:nvSpPr>
        <p:spPr>
          <a:xfrm>
            <a:off x="1981200" y="2819400"/>
            <a:ext cx="8458200" cy="1981200"/>
          </a:xfrm>
        </p:spPr>
        <p:txBody>
          <a:bodyPr/>
          <a:lstStyle/>
          <a:p>
            <a:r>
              <a:rPr lang="en-US" altLang="en-US" sz="2800" dirty="0">
                <a:latin typeface="Comic Sans MS" panose="030F0702030302020204" pitchFamily="66" charset="0"/>
              </a:rPr>
              <a:t>Organelles are structures that enable  the cell to live, grow and reproduce.</a:t>
            </a:r>
          </a:p>
        </p:txBody>
      </p:sp>
      <p:pic>
        <p:nvPicPr>
          <p:cNvPr id="52230" name="Picture 1030">
            <a:extLst>
              <a:ext uri="{FF2B5EF4-FFF2-40B4-BE49-F238E27FC236}">
                <a16:creationId xmlns:a16="http://schemas.microsoft.com/office/drawing/2014/main" id="{E4B70560-F27A-72D7-CE03-DD464BD3F3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319" y="4924425"/>
            <a:ext cx="152400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31" name="Picture 1031">
            <a:extLst>
              <a:ext uri="{FF2B5EF4-FFF2-40B4-BE49-F238E27FC236}">
                <a16:creationId xmlns:a16="http://schemas.microsoft.com/office/drawing/2014/main" id="{ACCE8AD0-7137-AB92-9F96-75D0D837E892}"/>
              </a:ext>
            </a:extLst>
          </p:cNvPr>
          <p:cNvPicPr>
            <a:picLocks noChangeAspect="1" noChangeArrowheads="1"/>
          </p:cNvPicPr>
          <p:nvPr/>
        </p:nvPicPr>
        <p:blipFill>
          <a:blip r:embed="rId6">
            <a:lum bright="6000"/>
            <a:extLst>
              <a:ext uri="{28A0092B-C50C-407E-A947-70E740481C1C}">
                <a14:useLocalDpi xmlns:a14="http://schemas.microsoft.com/office/drawing/2010/main" val="0"/>
              </a:ext>
            </a:extLst>
          </a:blip>
          <a:srcRect/>
          <a:stretch>
            <a:fillRect/>
          </a:stretch>
        </p:blipFill>
        <p:spPr bwMode="auto">
          <a:xfrm>
            <a:off x="152400" y="2667000"/>
            <a:ext cx="1621276"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32" name="Picture 1032">
            <a:extLst>
              <a:ext uri="{FF2B5EF4-FFF2-40B4-BE49-F238E27FC236}">
                <a16:creationId xmlns:a16="http://schemas.microsoft.com/office/drawing/2014/main" id="{2D8ABF01-E1EB-3BD2-C1C0-8EE961A4935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39400" y="2177158"/>
            <a:ext cx="1629025" cy="958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33" name="Picture 1033">
            <a:extLst>
              <a:ext uri="{FF2B5EF4-FFF2-40B4-BE49-F238E27FC236}">
                <a16:creationId xmlns:a16="http://schemas.microsoft.com/office/drawing/2014/main" id="{77D5F270-4698-2CF9-358F-81A9D9840A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39400" y="3276600"/>
            <a:ext cx="152400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34" name="Picture 1034">
            <a:extLst>
              <a:ext uri="{FF2B5EF4-FFF2-40B4-BE49-F238E27FC236}">
                <a16:creationId xmlns:a16="http://schemas.microsoft.com/office/drawing/2014/main" id="{EE16CC58-C13B-7503-9B8B-0B27BDF3333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439400" y="4352726"/>
            <a:ext cx="1560816" cy="916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35" name="Picture 1035">
            <a:extLst>
              <a:ext uri="{FF2B5EF4-FFF2-40B4-BE49-F238E27FC236}">
                <a16:creationId xmlns:a16="http://schemas.microsoft.com/office/drawing/2014/main" id="{59DD7C79-6BCC-0F0C-3A3D-76608F3EF05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39400" y="5419725"/>
            <a:ext cx="152400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a:extLst>
              <a:ext uri="{FF2B5EF4-FFF2-40B4-BE49-F238E27FC236}">
                <a16:creationId xmlns:a16="http://schemas.microsoft.com/office/drawing/2014/main" id="{EB0ED50C-2C49-93D8-CD12-359213D61672}"/>
              </a:ext>
            </a:extLst>
          </p:cNvPr>
          <p:cNvSpPr>
            <a:spLocks noGrp="1" noChangeArrowheads="1"/>
          </p:cNvSpPr>
          <p:nvPr>
            <p:ph type="title"/>
          </p:nvPr>
        </p:nvSpPr>
        <p:spPr>
          <a:xfrm>
            <a:off x="914400" y="685800"/>
            <a:ext cx="7772400" cy="1143000"/>
          </a:xfrm>
        </p:spPr>
        <p:txBody>
          <a:bodyPr/>
          <a:lstStyle/>
          <a:p>
            <a:r>
              <a:rPr lang="en-US" altLang="en-US" sz="5400" dirty="0">
                <a:solidFill>
                  <a:srgbClr val="0000FF"/>
                </a:solidFill>
                <a:effectLst>
                  <a:outerShdw blurRad="38100" dist="38100" dir="2700000" algn="tl">
                    <a:srgbClr val="C0C0C0"/>
                  </a:outerShdw>
                </a:effectLst>
              </a:rPr>
              <a:t>Two Types of Cells</a:t>
            </a:r>
            <a:endParaRPr lang="en-US" altLang="en-US" dirty="0"/>
          </a:p>
        </p:txBody>
      </p:sp>
      <p:sp>
        <p:nvSpPr>
          <p:cNvPr id="34819" name="Rectangle 1027">
            <a:extLst>
              <a:ext uri="{FF2B5EF4-FFF2-40B4-BE49-F238E27FC236}">
                <a16:creationId xmlns:a16="http://schemas.microsoft.com/office/drawing/2014/main" id="{0219B4D4-AFF9-7728-28E8-76BE36B8BEF1}"/>
              </a:ext>
            </a:extLst>
          </p:cNvPr>
          <p:cNvSpPr>
            <a:spLocks noGrp="1" noChangeArrowheads="1"/>
          </p:cNvSpPr>
          <p:nvPr>
            <p:ph type="body" sz="half" idx="1"/>
          </p:nvPr>
        </p:nvSpPr>
        <p:spPr/>
        <p:txBody>
          <a:bodyPr/>
          <a:lstStyle/>
          <a:p>
            <a:pPr>
              <a:buFontTx/>
              <a:buNone/>
            </a:pPr>
            <a:r>
              <a:rPr lang="en-US" altLang="en-US" u="sng" dirty="0">
                <a:solidFill>
                  <a:srgbClr val="6CD106"/>
                </a:solidFill>
                <a:effectLst>
                  <a:outerShdw blurRad="38100" dist="38100" dir="2700000" algn="tl">
                    <a:srgbClr val="C0C0C0"/>
                  </a:outerShdw>
                </a:effectLst>
              </a:rPr>
              <a:t>Prokaryotic Cells:</a:t>
            </a:r>
            <a:endParaRPr lang="en-US" altLang="en-US" sz="2800" u="sng" dirty="0">
              <a:effectLst>
                <a:outerShdw blurRad="38100" dist="38100" dir="2700000" algn="tl">
                  <a:srgbClr val="C0C0C0"/>
                </a:outerShdw>
              </a:effectLst>
            </a:endParaRPr>
          </a:p>
          <a:p>
            <a:r>
              <a:rPr lang="en-US" altLang="en-US" sz="2800" dirty="0">
                <a:latin typeface="Comic Sans MS" panose="030F0702030302020204" pitchFamily="66" charset="0"/>
              </a:rPr>
              <a:t>Have no membrane covered nucleus</a:t>
            </a:r>
          </a:p>
          <a:p>
            <a:r>
              <a:rPr lang="en-US" altLang="en-US" sz="2800" dirty="0">
                <a:latin typeface="Comic Sans MS" panose="030F0702030302020204" pitchFamily="66" charset="0"/>
              </a:rPr>
              <a:t>Have no membrane - covered organelles</a:t>
            </a:r>
          </a:p>
          <a:p>
            <a:r>
              <a:rPr lang="en-US" altLang="en-US" sz="2800" dirty="0">
                <a:latin typeface="Comic Sans MS" panose="030F0702030302020204" pitchFamily="66" charset="0"/>
              </a:rPr>
              <a:t>Have circular DNA</a:t>
            </a:r>
          </a:p>
          <a:p>
            <a:r>
              <a:rPr lang="en-US" altLang="en-US" sz="2800" dirty="0">
                <a:latin typeface="Comic Sans MS" panose="030F0702030302020204" pitchFamily="66" charset="0"/>
              </a:rPr>
              <a:t>Are bacteria</a:t>
            </a:r>
          </a:p>
        </p:txBody>
      </p:sp>
      <p:pic>
        <p:nvPicPr>
          <p:cNvPr id="34825" name="Picture 1033">
            <a:extLst>
              <a:ext uri="{FF2B5EF4-FFF2-40B4-BE49-F238E27FC236}">
                <a16:creationId xmlns:a16="http://schemas.microsoft.com/office/drawing/2014/main" id="{5E68650E-8C99-D7D5-DE74-5BEA6A08F264}"/>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7620000" y="723900"/>
            <a:ext cx="2133600" cy="2209800"/>
          </a:xfrm>
        </p:spPr>
      </p:pic>
      <p:pic>
        <p:nvPicPr>
          <p:cNvPr id="34827" name="Picture 1035">
            <a:extLst>
              <a:ext uri="{FF2B5EF4-FFF2-40B4-BE49-F238E27FC236}">
                <a16:creationId xmlns:a16="http://schemas.microsoft.com/office/drawing/2014/main" id="{236696F1-54AF-3D50-7A3C-6217814A60C9}"/>
              </a:ext>
            </a:extLst>
          </p:cNvPr>
          <p:cNvPicPr>
            <a:picLocks noGrp="1" noChangeAspect="1" noChangeArrowheads="1"/>
          </p:cNvPicPr>
          <p:nvPr>
            <p:ph sz="quarter" idx="3"/>
          </p:nvPr>
        </p:nvPicPr>
        <p:blipFill rotWithShape="1">
          <a:blip r:embed="rId4">
            <a:extLst>
              <a:ext uri="{28A0092B-C50C-407E-A947-70E740481C1C}">
                <a14:useLocalDpi xmlns:a14="http://schemas.microsoft.com/office/drawing/2010/main" val="0"/>
              </a:ext>
            </a:extLst>
          </a:blip>
          <a:srcRect b="4029"/>
          <a:stretch/>
        </p:blipFill>
        <p:spPr>
          <a:xfrm>
            <a:off x="6451600" y="3200400"/>
            <a:ext cx="4470400" cy="2895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B502BEE-71EC-8A07-049D-4C841B801AB4}"/>
              </a:ext>
            </a:extLst>
          </p:cNvPr>
          <p:cNvSpPr>
            <a:spLocks noGrp="1" noChangeArrowheads="1"/>
          </p:cNvSpPr>
          <p:nvPr>
            <p:ph type="title"/>
          </p:nvPr>
        </p:nvSpPr>
        <p:spPr/>
        <p:txBody>
          <a:bodyPr/>
          <a:lstStyle/>
          <a:p>
            <a:r>
              <a:rPr lang="en-US" altLang="en-US" sz="4800">
                <a:solidFill>
                  <a:srgbClr val="0000FF"/>
                </a:solidFill>
                <a:effectLst>
                  <a:outerShdw blurRad="38100" dist="38100" dir="2700000" algn="tl">
                    <a:srgbClr val="C0C0C0"/>
                  </a:outerShdw>
                </a:effectLst>
              </a:rPr>
              <a:t>Two Types of Cells</a:t>
            </a:r>
            <a:endParaRPr lang="en-US" altLang="en-US"/>
          </a:p>
        </p:txBody>
      </p:sp>
      <p:pic>
        <p:nvPicPr>
          <p:cNvPr id="36870" name="Picture 6">
            <a:extLst>
              <a:ext uri="{FF2B5EF4-FFF2-40B4-BE49-F238E27FC236}">
                <a16:creationId xmlns:a16="http://schemas.microsoft.com/office/drawing/2014/main" id="{38FC2EF7-D86C-3A38-0BBB-A7D22FFA8C47}"/>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752600" y="1981200"/>
            <a:ext cx="3382963" cy="3489325"/>
          </a:xfrm>
        </p:spPr>
      </p:pic>
      <p:sp>
        <p:nvSpPr>
          <p:cNvPr id="36868" name="Rectangle 4">
            <a:extLst>
              <a:ext uri="{FF2B5EF4-FFF2-40B4-BE49-F238E27FC236}">
                <a16:creationId xmlns:a16="http://schemas.microsoft.com/office/drawing/2014/main" id="{BBAB5A1C-EB17-A8C4-BD1A-64F388C80577}"/>
              </a:ext>
            </a:extLst>
          </p:cNvPr>
          <p:cNvSpPr>
            <a:spLocks noGrp="1" noChangeArrowheads="1"/>
          </p:cNvSpPr>
          <p:nvPr>
            <p:ph type="body" sz="half" idx="2"/>
          </p:nvPr>
        </p:nvSpPr>
        <p:spPr/>
        <p:txBody>
          <a:bodyPr/>
          <a:lstStyle/>
          <a:p>
            <a:pPr>
              <a:buFontTx/>
              <a:buNone/>
            </a:pPr>
            <a:r>
              <a:rPr lang="en-US" altLang="en-US" sz="2800" u="sng" dirty="0">
                <a:solidFill>
                  <a:srgbClr val="6CD106"/>
                </a:solidFill>
                <a:effectLst>
                  <a:outerShdw blurRad="38100" dist="38100" dir="2700000" algn="tl">
                    <a:srgbClr val="C0C0C0"/>
                  </a:outerShdw>
                </a:effectLst>
              </a:rPr>
              <a:t>Eukaryotic Cells:</a:t>
            </a:r>
            <a:endParaRPr lang="en-US" altLang="en-US" sz="2800" dirty="0"/>
          </a:p>
          <a:p>
            <a:r>
              <a:rPr lang="en-US" altLang="en-US" sz="2800" dirty="0">
                <a:latin typeface="Comic Sans MS" panose="030F0702030302020204" pitchFamily="66" charset="0"/>
              </a:rPr>
              <a:t>Have a nucleus</a:t>
            </a:r>
          </a:p>
          <a:p>
            <a:r>
              <a:rPr lang="en-US" altLang="en-US" sz="2800" dirty="0">
                <a:latin typeface="Comic Sans MS" panose="030F0702030302020204" pitchFamily="66" charset="0"/>
              </a:rPr>
              <a:t>Have a membrane - covered organelles</a:t>
            </a:r>
          </a:p>
          <a:p>
            <a:r>
              <a:rPr lang="en-US" altLang="en-US" sz="2800" dirty="0">
                <a:latin typeface="Comic Sans MS" panose="030F0702030302020204" pitchFamily="66" charset="0"/>
              </a:rPr>
              <a:t>Have linear DNA</a:t>
            </a:r>
          </a:p>
          <a:p>
            <a:r>
              <a:rPr lang="en-US" altLang="en-US" sz="2800" dirty="0">
                <a:latin typeface="Comic Sans MS" panose="030F0702030302020204" pitchFamily="66" charset="0"/>
              </a:rPr>
              <a:t>Are all other cells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a:extLst>
              <a:ext uri="{FF2B5EF4-FFF2-40B4-BE49-F238E27FC236}">
                <a16:creationId xmlns:a16="http://schemas.microsoft.com/office/drawing/2014/main" id="{7A232BA0-E86C-6BCE-1223-1D3334754A3A}"/>
              </a:ext>
            </a:extLst>
          </p:cNvPr>
          <p:cNvSpPr>
            <a:spLocks noGrp="1" noChangeArrowheads="1"/>
          </p:cNvSpPr>
          <p:nvPr>
            <p:ph type="title"/>
          </p:nvPr>
        </p:nvSpPr>
        <p:spPr/>
        <p:txBody>
          <a:bodyPr>
            <a:normAutofit/>
          </a:bodyPr>
          <a:lstStyle/>
          <a:p>
            <a:r>
              <a:rPr lang="en-US" altLang="en-US" sz="6000" dirty="0">
                <a:solidFill>
                  <a:srgbClr val="0000FF"/>
                </a:solidFill>
                <a:effectLst>
                  <a:outerShdw blurRad="38100" dist="38100" dir="2700000" algn="tl">
                    <a:srgbClr val="C0C0C0"/>
                  </a:outerShdw>
                </a:effectLst>
              </a:rPr>
              <a:t>Cell Membrane</a:t>
            </a:r>
            <a:endParaRPr lang="en-US" altLang="en-US" dirty="0"/>
          </a:p>
        </p:txBody>
      </p:sp>
      <p:sp>
        <p:nvSpPr>
          <p:cNvPr id="40963" name="Rectangle 1027">
            <a:extLst>
              <a:ext uri="{FF2B5EF4-FFF2-40B4-BE49-F238E27FC236}">
                <a16:creationId xmlns:a16="http://schemas.microsoft.com/office/drawing/2014/main" id="{1795FD84-C68E-2724-C208-ADB537D707AC}"/>
              </a:ext>
            </a:extLst>
          </p:cNvPr>
          <p:cNvSpPr>
            <a:spLocks noGrp="1" noChangeArrowheads="1"/>
          </p:cNvSpPr>
          <p:nvPr>
            <p:ph type="body" sz="half" idx="1"/>
          </p:nvPr>
        </p:nvSpPr>
        <p:spPr/>
        <p:txBody>
          <a:bodyPr>
            <a:normAutofit/>
          </a:bodyPr>
          <a:lstStyle/>
          <a:p>
            <a:pPr>
              <a:buFontTx/>
              <a:buNone/>
            </a:pPr>
            <a:endParaRPr lang="en-US" altLang="en-US" sz="2800" dirty="0"/>
          </a:p>
          <a:p>
            <a:r>
              <a:rPr lang="en-US" altLang="en-US" sz="2800" dirty="0">
                <a:latin typeface="Comic Sans MS" panose="030F0702030302020204" pitchFamily="66" charset="0"/>
              </a:rPr>
              <a:t>Outer layer of cell</a:t>
            </a:r>
          </a:p>
          <a:p>
            <a:r>
              <a:rPr lang="en-US" altLang="en-US" sz="2800" dirty="0">
                <a:latin typeface="Comic Sans MS" panose="030F0702030302020204" pitchFamily="66" charset="0"/>
              </a:rPr>
              <a:t>Allows nutrients into the cell and wastes outside of the cell</a:t>
            </a:r>
          </a:p>
        </p:txBody>
      </p:sp>
      <p:pic>
        <p:nvPicPr>
          <p:cNvPr id="40970" name="Picture 1034">
            <a:extLst>
              <a:ext uri="{FF2B5EF4-FFF2-40B4-BE49-F238E27FC236}">
                <a16:creationId xmlns:a16="http://schemas.microsoft.com/office/drawing/2014/main" id="{654C4481-ED94-5EAE-C0C5-E6C02E934C71}"/>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172200" y="4267200"/>
            <a:ext cx="2057400" cy="2057400"/>
          </a:xfrm>
        </p:spPr>
      </p:pic>
      <p:pic>
        <p:nvPicPr>
          <p:cNvPr id="40984" name="Picture 1048">
            <a:extLst>
              <a:ext uri="{FF2B5EF4-FFF2-40B4-BE49-F238E27FC236}">
                <a16:creationId xmlns:a16="http://schemas.microsoft.com/office/drawing/2014/main" id="{4E38FAAE-AEC2-7A5F-0B25-F7A6FD9474BD}"/>
              </a:ext>
            </a:extLst>
          </p:cNvPr>
          <p:cNvPicPr>
            <a:picLocks noGrp="1" noChangeAspect="1" noChangeArrowheads="1" noCrop="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886200" y="4800601"/>
            <a:ext cx="2324100" cy="1812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3" name="Picture 1037">
            <a:extLst>
              <a:ext uri="{FF2B5EF4-FFF2-40B4-BE49-F238E27FC236}">
                <a16:creationId xmlns:a16="http://schemas.microsoft.com/office/drawing/2014/main" id="{A614969E-3E07-F4DC-5D7F-1BF8FF8BA4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600200"/>
            <a:ext cx="2363788" cy="2438400"/>
          </a:xfrm>
          <a:prstGeom prst="rect">
            <a:avLst/>
          </a:prstGeom>
          <a:noFill/>
          <a:extLst>
            <a:ext uri="{909E8E84-426E-40DD-AFC4-6F175D3DCCD1}">
              <a14:hiddenFill xmlns:a14="http://schemas.microsoft.com/office/drawing/2010/main">
                <a:solidFill>
                  <a:srgbClr val="FFFFFF"/>
                </a:solidFill>
              </a14:hiddenFill>
            </a:ext>
          </a:extLst>
        </p:spPr>
      </p:pic>
      <p:sp>
        <p:nvSpPr>
          <p:cNvPr id="40974" name="Rectangle 1038">
            <a:extLst>
              <a:ext uri="{FF2B5EF4-FFF2-40B4-BE49-F238E27FC236}">
                <a16:creationId xmlns:a16="http://schemas.microsoft.com/office/drawing/2014/main" id="{EC2E32C6-DADE-EDC8-D766-59B0B30002C1}"/>
              </a:ext>
            </a:extLst>
          </p:cNvPr>
          <p:cNvSpPr>
            <a:spLocks noChangeArrowheads="1"/>
          </p:cNvSpPr>
          <p:nvPr/>
        </p:nvSpPr>
        <p:spPr bwMode="auto">
          <a:xfrm>
            <a:off x="8458200" y="3352800"/>
            <a:ext cx="457200" cy="457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IN"/>
          </a:p>
        </p:txBody>
      </p:sp>
      <p:sp>
        <p:nvSpPr>
          <p:cNvPr id="40975" name="Line 1039">
            <a:extLst>
              <a:ext uri="{FF2B5EF4-FFF2-40B4-BE49-F238E27FC236}">
                <a16:creationId xmlns:a16="http://schemas.microsoft.com/office/drawing/2014/main" id="{56227BB9-AB29-7402-1A55-DDF4AE93007D}"/>
              </a:ext>
            </a:extLst>
          </p:cNvPr>
          <p:cNvSpPr>
            <a:spLocks noChangeShapeType="1"/>
          </p:cNvSpPr>
          <p:nvPr/>
        </p:nvSpPr>
        <p:spPr bwMode="auto">
          <a:xfrm flipH="1">
            <a:off x="5943600" y="3352800"/>
            <a:ext cx="2514600" cy="114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40976" name="Line 1040">
            <a:extLst>
              <a:ext uri="{FF2B5EF4-FFF2-40B4-BE49-F238E27FC236}">
                <a16:creationId xmlns:a16="http://schemas.microsoft.com/office/drawing/2014/main" id="{510C5DA5-762E-4971-7BDE-2CE75A667CDB}"/>
              </a:ext>
            </a:extLst>
          </p:cNvPr>
          <p:cNvSpPr>
            <a:spLocks noChangeShapeType="1"/>
          </p:cNvSpPr>
          <p:nvPr/>
        </p:nvSpPr>
        <p:spPr bwMode="auto">
          <a:xfrm flipH="1">
            <a:off x="7620000" y="3810000"/>
            <a:ext cx="838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40978" name="Line 1042">
            <a:extLst>
              <a:ext uri="{FF2B5EF4-FFF2-40B4-BE49-F238E27FC236}">
                <a16:creationId xmlns:a16="http://schemas.microsoft.com/office/drawing/2014/main" id="{C275FC20-E0A5-85C3-936C-6847991496F7}"/>
              </a:ext>
            </a:extLst>
          </p:cNvPr>
          <p:cNvSpPr>
            <a:spLocks noChangeShapeType="1"/>
          </p:cNvSpPr>
          <p:nvPr/>
        </p:nvSpPr>
        <p:spPr bwMode="auto">
          <a:xfrm flipH="1">
            <a:off x="8001000" y="3352800"/>
            <a:ext cx="914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40979" name="Line 1043">
            <a:extLst>
              <a:ext uri="{FF2B5EF4-FFF2-40B4-BE49-F238E27FC236}">
                <a16:creationId xmlns:a16="http://schemas.microsoft.com/office/drawing/2014/main" id="{850B58AC-BB3F-7F41-E379-92544D59DB0B}"/>
              </a:ext>
            </a:extLst>
          </p:cNvPr>
          <p:cNvSpPr>
            <a:spLocks noChangeShapeType="1"/>
          </p:cNvSpPr>
          <p:nvPr/>
        </p:nvSpPr>
        <p:spPr bwMode="auto">
          <a:xfrm flipH="1">
            <a:off x="8001000" y="3810000"/>
            <a:ext cx="914400" cy="198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40981" name="Line 1045">
            <a:extLst>
              <a:ext uri="{FF2B5EF4-FFF2-40B4-BE49-F238E27FC236}">
                <a16:creationId xmlns:a16="http://schemas.microsoft.com/office/drawing/2014/main" id="{C410525D-0C54-714A-8B3D-EBFA51657E69}"/>
              </a:ext>
            </a:extLst>
          </p:cNvPr>
          <p:cNvSpPr>
            <a:spLocks noChangeShapeType="1"/>
          </p:cNvSpPr>
          <p:nvPr/>
        </p:nvSpPr>
        <p:spPr bwMode="auto">
          <a:xfrm flipH="1" flipV="1">
            <a:off x="7391400" y="5181600"/>
            <a:ext cx="8382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40982" name="Line 1046">
            <a:extLst>
              <a:ext uri="{FF2B5EF4-FFF2-40B4-BE49-F238E27FC236}">
                <a16:creationId xmlns:a16="http://schemas.microsoft.com/office/drawing/2014/main" id="{D4CC262D-D6BA-7844-6705-CD94B16E9C1C}"/>
              </a:ext>
            </a:extLst>
          </p:cNvPr>
          <p:cNvSpPr>
            <a:spLocks noChangeShapeType="1"/>
          </p:cNvSpPr>
          <p:nvPr/>
        </p:nvSpPr>
        <p:spPr bwMode="auto">
          <a:xfrm>
            <a:off x="8229600" y="63246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40983" name="Text Box 1047">
            <a:extLst>
              <a:ext uri="{FF2B5EF4-FFF2-40B4-BE49-F238E27FC236}">
                <a16:creationId xmlns:a16="http://schemas.microsoft.com/office/drawing/2014/main" id="{6A7065BD-D53B-88B8-E7BF-FA0EE2D6AD6D}"/>
              </a:ext>
            </a:extLst>
          </p:cNvPr>
          <p:cNvSpPr txBox="1">
            <a:spLocks noChangeArrowheads="1"/>
          </p:cNvSpPr>
          <p:nvPr/>
        </p:nvSpPr>
        <p:spPr bwMode="auto">
          <a:xfrm>
            <a:off x="8458200" y="6189663"/>
            <a:ext cx="15621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600"/>
              <a:t>Cell Membrane</a:t>
            </a:r>
            <a:endParaRPr lang="en-US" altLang="en-US"/>
          </a:p>
        </p:txBody>
      </p:sp>
      <p:sp>
        <p:nvSpPr>
          <p:cNvPr id="40986" name="Text Box 1050">
            <a:extLst>
              <a:ext uri="{FF2B5EF4-FFF2-40B4-BE49-F238E27FC236}">
                <a16:creationId xmlns:a16="http://schemas.microsoft.com/office/drawing/2014/main" id="{2E907798-4624-2CE8-EEE5-13A33F8EC8CD}"/>
              </a:ext>
            </a:extLst>
          </p:cNvPr>
          <p:cNvSpPr txBox="1">
            <a:spLocks noChangeArrowheads="1"/>
          </p:cNvSpPr>
          <p:nvPr/>
        </p:nvSpPr>
        <p:spPr bwMode="auto">
          <a:xfrm>
            <a:off x="1752600" y="5791201"/>
            <a:ext cx="2133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“Gate into the city”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0984"/>
                                        </p:tgtEl>
                                        <p:attrNameLst>
                                          <p:attrName>style.visibility</p:attrName>
                                        </p:attrNameLst>
                                      </p:cBhvr>
                                      <p:to>
                                        <p:strVal val="visible"/>
                                      </p:to>
                                    </p:set>
                                    <p:anim calcmode="lin" valueType="num">
                                      <p:cBhvr additive="base">
                                        <p:cTn id="7" dur="500" fill="hold"/>
                                        <p:tgtEl>
                                          <p:spTgt spid="40984"/>
                                        </p:tgtEl>
                                        <p:attrNameLst>
                                          <p:attrName>ppt_x</p:attrName>
                                        </p:attrNameLst>
                                      </p:cBhvr>
                                      <p:tavLst>
                                        <p:tav tm="0">
                                          <p:val>
                                            <p:strVal val="0-#ppt_w/2"/>
                                          </p:val>
                                        </p:tav>
                                        <p:tav tm="100000">
                                          <p:val>
                                            <p:strVal val="#ppt_x"/>
                                          </p:val>
                                        </p:tav>
                                      </p:tavLst>
                                    </p:anim>
                                    <p:anim calcmode="lin" valueType="num">
                                      <p:cBhvr additive="base">
                                        <p:cTn id="8" dur="500" fill="hold"/>
                                        <p:tgtEl>
                                          <p:spTgt spid="4098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40963">
                                            <p:txEl>
                                              <p:pRg st="1" end="1"/>
                                            </p:txEl>
                                          </p:spTgt>
                                        </p:tgtEl>
                                        <p:attrNameLst>
                                          <p:attrName>style.visibility</p:attrName>
                                        </p:attrNameLst>
                                      </p:cBhvr>
                                      <p:to>
                                        <p:strVal val="visible"/>
                                      </p:to>
                                    </p:set>
                                    <p:animEffect transition="in" filter="box(in)">
                                      <p:cBhvr>
                                        <p:cTn id="13" dur="500"/>
                                        <p:tgtEl>
                                          <p:spTgt spid="4096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40963">
                                            <p:txEl>
                                              <p:pRg st="2" end="2"/>
                                            </p:txEl>
                                          </p:spTgt>
                                        </p:tgtEl>
                                        <p:attrNameLst>
                                          <p:attrName>style.visibility</p:attrName>
                                        </p:attrNameLst>
                                      </p:cBhvr>
                                      <p:to>
                                        <p:strVal val="visible"/>
                                      </p:to>
                                    </p:set>
                                    <p:animEffect transition="in" filter="blinds(horizontal)">
                                      <p:cBhvr>
                                        <p:cTn id="18" dur="500"/>
                                        <p:tgtEl>
                                          <p:spTgt spid="40963">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40986">
                                            <p:txEl>
                                              <p:pRg st="0" end="0"/>
                                            </p:txEl>
                                          </p:spTgt>
                                        </p:tgtEl>
                                        <p:attrNameLst>
                                          <p:attrName>style.visibility</p:attrName>
                                        </p:attrNameLst>
                                      </p:cBhvr>
                                      <p:to>
                                        <p:strVal val="visible"/>
                                      </p:to>
                                    </p:set>
                                    <p:animEffect transition="in" filter="checkerboard(across)">
                                      <p:cBhvr>
                                        <p:cTn id="23" dur="500"/>
                                        <p:tgtEl>
                                          <p:spTgt spid="409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26">
            <a:extLst>
              <a:ext uri="{FF2B5EF4-FFF2-40B4-BE49-F238E27FC236}">
                <a16:creationId xmlns:a16="http://schemas.microsoft.com/office/drawing/2014/main" id="{BDBB9262-4C5C-4DB6-0AE9-193A7B93F6AA}"/>
              </a:ext>
            </a:extLst>
          </p:cNvPr>
          <p:cNvSpPr>
            <a:spLocks noGrp="1" noChangeArrowheads="1"/>
          </p:cNvSpPr>
          <p:nvPr>
            <p:ph type="title"/>
          </p:nvPr>
        </p:nvSpPr>
        <p:spPr>
          <a:xfrm>
            <a:off x="594519" y="914400"/>
            <a:ext cx="7848600" cy="1219200"/>
          </a:xfrm>
        </p:spPr>
        <p:txBody>
          <a:bodyPr/>
          <a:lstStyle/>
          <a:p>
            <a:r>
              <a:rPr lang="en-US" altLang="en-US" sz="6000" dirty="0">
                <a:solidFill>
                  <a:srgbClr val="0000FF"/>
                </a:solidFill>
                <a:effectLst>
                  <a:outerShdw blurRad="38100" dist="38100" dir="2700000" algn="tl">
                    <a:srgbClr val="C0C0C0"/>
                  </a:outerShdw>
                </a:effectLst>
              </a:rPr>
              <a:t>Cytoplasm</a:t>
            </a:r>
          </a:p>
        </p:txBody>
      </p:sp>
      <p:sp>
        <p:nvSpPr>
          <p:cNvPr id="51203" name="Rectangle 1027">
            <a:extLst>
              <a:ext uri="{FF2B5EF4-FFF2-40B4-BE49-F238E27FC236}">
                <a16:creationId xmlns:a16="http://schemas.microsoft.com/office/drawing/2014/main" id="{54E87363-E7ED-CC28-2B19-EDD31221BC9F}"/>
              </a:ext>
            </a:extLst>
          </p:cNvPr>
          <p:cNvSpPr>
            <a:spLocks noGrp="1" noChangeArrowheads="1"/>
          </p:cNvSpPr>
          <p:nvPr>
            <p:ph type="body" sz="half" idx="1"/>
          </p:nvPr>
        </p:nvSpPr>
        <p:spPr>
          <a:xfrm>
            <a:off x="457200" y="1524000"/>
            <a:ext cx="5715000" cy="4114800"/>
          </a:xfrm>
        </p:spPr>
        <p:txBody>
          <a:bodyPr>
            <a:normAutofit/>
          </a:bodyPr>
          <a:lstStyle/>
          <a:p>
            <a:pPr>
              <a:lnSpc>
                <a:spcPct val="90000"/>
              </a:lnSpc>
              <a:buFontTx/>
              <a:buNone/>
            </a:pPr>
            <a:endParaRPr lang="en-US" altLang="en-US" sz="2800" dirty="0"/>
          </a:p>
          <a:p>
            <a:pPr>
              <a:lnSpc>
                <a:spcPct val="90000"/>
              </a:lnSpc>
            </a:pPr>
            <a:endParaRPr lang="en-US" altLang="en-US" sz="2800" dirty="0"/>
          </a:p>
          <a:p>
            <a:pPr>
              <a:lnSpc>
                <a:spcPct val="90000"/>
              </a:lnSpc>
            </a:pPr>
            <a:r>
              <a:rPr lang="en-US" altLang="en-US" sz="2800" dirty="0">
                <a:latin typeface="Comic Sans MS" panose="030F0702030302020204" pitchFamily="66" charset="0"/>
              </a:rPr>
              <a:t>Cytoplasm a jelly-like fluid contained in the cell that holds the organelles.</a:t>
            </a:r>
          </a:p>
        </p:txBody>
      </p:sp>
      <p:pic>
        <p:nvPicPr>
          <p:cNvPr id="51211" name="Picture 1035">
            <a:extLst>
              <a:ext uri="{FF2B5EF4-FFF2-40B4-BE49-F238E27FC236}">
                <a16:creationId xmlns:a16="http://schemas.microsoft.com/office/drawing/2014/main" id="{0A44DC83-BB93-2FD7-762E-83F3A68E2313}"/>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791201" y="1219200"/>
            <a:ext cx="4613275" cy="3276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1033">
            <a:extLst>
              <a:ext uri="{FF2B5EF4-FFF2-40B4-BE49-F238E27FC236}">
                <a16:creationId xmlns:a16="http://schemas.microsoft.com/office/drawing/2014/main" id="{A308820A-F19B-E729-160D-F5B65D4AECC4}"/>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7162800" y="4572000"/>
            <a:ext cx="2560638" cy="19812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34170521-DE7D-B6EE-C3D7-BA0C280A496E}"/>
              </a:ext>
            </a:extLst>
          </p:cNvPr>
          <p:cNvSpPr>
            <a:spLocks noGrp="1" noChangeArrowheads="1"/>
          </p:cNvSpPr>
          <p:nvPr>
            <p:ph type="title"/>
          </p:nvPr>
        </p:nvSpPr>
        <p:spPr/>
        <p:txBody>
          <a:bodyPr>
            <a:normAutofit/>
          </a:bodyPr>
          <a:lstStyle/>
          <a:p>
            <a:r>
              <a:rPr lang="en-US" altLang="en-US" sz="6000">
                <a:solidFill>
                  <a:srgbClr val="0000FF"/>
                </a:solidFill>
                <a:effectLst>
                  <a:outerShdw blurRad="38100" dist="38100" dir="2700000" algn="tl">
                    <a:srgbClr val="C0C0C0"/>
                  </a:outerShdw>
                </a:effectLst>
              </a:rPr>
              <a:t>The Nucleus</a:t>
            </a:r>
            <a:endParaRPr lang="en-US" altLang="en-US"/>
          </a:p>
        </p:txBody>
      </p:sp>
      <p:sp>
        <p:nvSpPr>
          <p:cNvPr id="14340" name="Rectangle 4">
            <a:extLst>
              <a:ext uri="{FF2B5EF4-FFF2-40B4-BE49-F238E27FC236}">
                <a16:creationId xmlns:a16="http://schemas.microsoft.com/office/drawing/2014/main" id="{8917D1F0-FDFD-E465-A2A3-97121D4E886F}"/>
              </a:ext>
            </a:extLst>
          </p:cNvPr>
          <p:cNvSpPr>
            <a:spLocks noGrp="1" noChangeArrowheads="1"/>
          </p:cNvSpPr>
          <p:nvPr>
            <p:ph type="body" sz="half" idx="2"/>
          </p:nvPr>
        </p:nvSpPr>
        <p:spPr/>
        <p:txBody>
          <a:bodyPr>
            <a:normAutofit/>
          </a:bodyPr>
          <a:lstStyle/>
          <a:p>
            <a:r>
              <a:rPr lang="en-US" altLang="en-US" sz="2800" dirty="0">
                <a:latin typeface="Comic Sans MS" panose="030F0702030302020204" pitchFamily="66" charset="0"/>
              </a:rPr>
              <a:t>The control center of the cell</a:t>
            </a:r>
          </a:p>
          <a:p>
            <a:r>
              <a:rPr lang="en-US" altLang="en-US" sz="2800" dirty="0">
                <a:latin typeface="Comic Sans MS" panose="030F0702030302020204" pitchFamily="66" charset="0"/>
              </a:rPr>
              <a:t>Contains the Cell’s DNA</a:t>
            </a:r>
          </a:p>
        </p:txBody>
      </p:sp>
      <p:pic>
        <p:nvPicPr>
          <p:cNvPr id="14341" name="Picture 5">
            <a:extLst>
              <a:ext uri="{FF2B5EF4-FFF2-40B4-BE49-F238E27FC236}">
                <a16:creationId xmlns:a16="http://schemas.microsoft.com/office/drawing/2014/main" id="{B8B61CD9-3D27-EB33-6519-207AB1069E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895601"/>
            <a:ext cx="2743200" cy="1920875"/>
          </a:xfrm>
          <a:prstGeom prst="rect">
            <a:avLst/>
          </a:prstGeom>
          <a:noFill/>
          <a:extLst>
            <a:ext uri="{909E8E84-426E-40DD-AFC4-6F175D3DCCD1}">
              <a14:hiddenFill xmlns:a14="http://schemas.microsoft.com/office/drawing/2010/main">
                <a:solidFill>
                  <a:srgbClr val="FFFFFF"/>
                </a:solidFill>
              </a14:hiddenFill>
            </a:ext>
          </a:extLst>
        </p:spPr>
      </p:pic>
      <p:sp>
        <p:nvSpPr>
          <p:cNvPr id="14342" name="Line 6">
            <a:extLst>
              <a:ext uri="{FF2B5EF4-FFF2-40B4-BE49-F238E27FC236}">
                <a16:creationId xmlns:a16="http://schemas.microsoft.com/office/drawing/2014/main" id="{89E2CBF4-3360-6EFA-CA92-BB2DA6170AC9}"/>
              </a:ext>
            </a:extLst>
          </p:cNvPr>
          <p:cNvSpPr>
            <a:spLocks noChangeShapeType="1"/>
          </p:cNvSpPr>
          <p:nvPr/>
        </p:nvSpPr>
        <p:spPr bwMode="auto">
          <a:xfrm flipV="1">
            <a:off x="3352800" y="2362200"/>
            <a:ext cx="609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43" name="Line 7">
            <a:extLst>
              <a:ext uri="{FF2B5EF4-FFF2-40B4-BE49-F238E27FC236}">
                <a16:creationId xmlns:a16="http://schemas.microsoft.com/office/drawing/2014/main" id="{B4D7699E-D2D2-E409-2E48-550B2C25282D}"/>
              </a:ext>
            </a:extLst>
          </p:cNvPr>
          <p:cNvSpPr>
            <a:spLocks noChangeShapeType="1"/>
          </p:cNvSpPr>
          <p:nvPr/>
        </p:nvSpPr>
        <p:spPr bwMode="auto">
          <a:xfrm flipV="1">
            <a:off x="3657600" y="2362200"/>
            <a:ext cx="3048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44" name="Line 8">
            <a:extLst>
              <a:ext uri="{FF2B5EF4-FFF2-40B4-BE49-F238E27FC236}">
                <a16:creationId xmlns:a16="http://schemas.microsoft.com/office/drawing/2014/main" id="{85015BC8-DB46-5B56-E3C5-796B2039FCFC}"/>
              </a:ext>
            </a:extLst>
          </p:cNvPr>
          <p:cNvSpPr>
            <a:spLocks noChangeShapeType="1"/>
          </p:cNvSpPr>
          <p:nvPr/>
        </p:nvSpPr>
        <p:spPr bwMode="auto">
          <a:xfrm flipH="1">
            <a:off x="2514600" y="3505200"/>
            <a:ext cx="1371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45" name="Line 9">
            <a:extLst>
              <a:ext uri="{FF2B5EF4-FFF2-40B4-BE49-F238E27FC236}">
                <a16:creationId xmlns:a16="http://schemas.microsoft.com/office/drawing/2014/main" id="{5DEBE09C-9FAF-F141-9804-982740CA1365}"/>
              </a:ext>
            </a:extLst>
          </p:cNvPr>
          <p:cNvSpPr>
            <a:spLocks noChangeShapeType="1"/>
          </p:cNvSpPr>
          <p:nvPr/>
        </p:nvSpPr>
        <p:spPr bwMode="auto">
          <a:xfrm>
            <a:off x="4648200" y="3962400"/>
            <a:ext cx="38100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46" name="Text Box 10">
            <a:extLst>
              <a:ext uri="{FF2B5EF4-FFF2-40B4-BE49-F238E27FC236}">
                <a16:creationId xmlns:a16="http://schemas.microsoft.com/office/drawing/2014/main" id="{409C3DC5-83ED-32D5-9764-583D8F7F2D6A}"/>
              </a:ext>
            </a:extLst>
          </p:cNvPr>
          <p:cNvSpPr txBox="1">
            <a:spLocks noChangeArrowheads="1"/>
          </p:cNvSpPr>
          <p:nvPr/>
        </p:nvSpPr>
        <p:spPr bwMode="auto">
          <a:xfrm>
            <a:off x="3962401" y="2209800"/>
            <a:ext cx="612775"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600"/>
              <a:t>DNA</a:t>
            </a:r>
          </a:p>
        </p:txBody>
      </p:sp>
      <p:sp>
        <p:nvSpPr>
          <p:cNvPr id="14347" name="Text Box 11">
            <a:extLst>
              <a:ext uri="{FF2B5EF4-FFF2-40B4-BE49-F238E27FC236}">
                <a16:creationId xmlns:a16="http://schemas.microsoft.com/office/drawing/2014/main" id="{9E9C0BC2-BFB3-5461-71D6-6D6DB5FE0B3F}"/>
              </a:ext>
            </a:extLst>
          </p:cNvPr>
          <p:cNvSpPr txBox="1">
            <a:spLocks noChangeArrowheads="1"/>
          </p:cNvSpPr>
          <p:nvPr/>
        </p:nvSpPr>
        <p:spPr bwMode="auto">
          <a:xfrm>
            <a:off x="4175125" y="5153025"/>
            <a:ext cx="184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endParaRPr lang="en-US" altLang="en-US"/>
          </a:p>
        </p:txBody>
      </p:sp>
      <p:sp>
        <p:nvSpPr>
          <p:cNvPr id="14348" name="Text Box 12">
            <a:extLst>
              <a:ext uri="{FF2B5EF4-FFF2-40B4-BE49-F238E27FC236}">
                <a16:creationId xmlns:a16="http://schemas.microsoft.com/office/drawing/2014/main" id="{908315EC-9A2D-11B2-4973-B5108942396D}"/>
              </a:ext>
            </a:extLst>
          </p:cNvPr>
          <p:cNvSpPr txBox="1">
            <a:spLocks noChangeArrowheads="1"/>
          </p:cNvSpPr>
          <p:nvPr/>
        </p:nvSpPr>
        <p:spPr bwMode="auto">
          <a:xfrm>
            <a:off x="4556125" y="5322888"/>
            <a:ext cx="191135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600"/>
              <a:t>Nuclear Membrane</a:t>
            </a:r>
          </a:p>
        </p:txBody>
      </p:sp>
      <p:sp>
        <p:nvSpPr>
          <p:cNvPr id="14349" name="Text Box 13">
            <a:extLst>
              <a:ext uri="{FF2B5EF4-FFF2-40B4-BE49-F238E27FC236}">
                <a16:creationId xmlns:a16="http://schemas.microsoft.com/office/drawing/2014/main" id="{0F884F5F-8973-373D-A7A3-24EA45CCAC36}"/>
              </a:ext>
            </a:extLst>
          </p:cNvPr>
          <p:cNvSpPr txBox="1">
            <a:spLocks noChangeArrowheads="1"/>
          </p:cNvSpPr>
          <p:nvPr/>
        </p:nvSpPr>
        <p:spPr bwMode="auto">
          <a:xfrm>
            <a:off x="1965326" y="4560888"/>
            <a:ext cx="1076325"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600"/>
              <a:t>Nucleolus</a:t>
            </a:r>
          </a:p>
        </p:txBody>
      </p:sp>
      <p:sp>
        <p:nvSpPr>
          <p:cNvPr id="14350" name="Text Box 14">
            <a:extLst>
              <a:ext uri="{FF2B5EF4-FFF2-40B4-BE49-F238E27FC236}">
                <a16:creationId xmlns:a16="http://schemas.microsoft.com/office/drawing/2014/main" id="{16BDE2C1-7DDC-A702-7DB0-927AB9F0E8DA}"/>
              </a:ext>
            </a:extLst>
          </p:cNvPr>
          <p:cNvSpPr txBox="1">
            <a:spLocks noChangeArrowheads="1"/>
          </p:cNvSpPr>
          <p:nvPr/>
        </p:nvSpPr>
        <p:spPr bwMode="auto">
          <a:xfrm>
            <a:off x="7239000" y="5562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“Mayor’s office”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4340">
                                            <p:txEl>
                                              <p:pRg st="1" end="1"/>
                                            </p:txEl>
                                          </p:spTgt>
                                        </p:tgtEl>
                                        <p:attrNameLst>
                                          <p:attrName>style.visibility</p:attrName>
                                        </p:attrNameLst>
                                      </p:cBhvr>
                                      <p:to>
                                        <p:strVal val="visible"/>
                                      </p:to>
                                    </p:set>
                                    <p:animEffect transition="in" filter="box(in)">
                                      <p:cBhvr>
                                        <p:cTn id="7" dur="500"/>
                                        <p:tgtEl>
                                          <p:spTgt spid="14340">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4350">
                                            <p:txEl>
                                              <p:pRg st="0" end="0"/>
                                            </p:txEl>
                                          </p:spTgt>
                                        </p:tgtEl>
                                        <p:attrNameLst>
                                          <p:attrName>style.visibility</p:attrName>
                                        </p:attrNameLst>
                                      </p:cBhvr>
                                      <p:to>
                                        <p:strVal val="visible"/>
                                      </p:to>
                                    </p:set>
                                    <p:animEffect transition="in" filter="diamond(in)">
                                      <p:cBhvr>
                                        <p:cTn id="12" dur="2000"/>
                                        <p:tgtEl>
                                          <p:spTgt spid="143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3D6B39CF-A943-6443-A96B-5395D78EA279}"/>
              </a:ext>
            </a:extLst>
          </p:cNvPr>
          <p:cNvSpPr>
            <a:spLocks noGrp="1" noChangeArrowheads="1"/>
          </p:cNvSpPr>
          <p:nvPr>
            <p:ph type="title"/>
          </p:nvPr>
        </p:nvSpPr>
        <p:spPr/>
        <p:txBody>
          <a:bodyPr>
            <a:normAutofit/>
          </a:bodyPr>
          <a:lstStyle/>
          <a:p>
            <a:r>
              <a:rPr lang="en-US" altLang="en-US" sz="6000">
                <a:solidFill>
                  <a:srgbClr val="0000FF"/>
                </a:solidFill>
                <a:effectLst>
                  <a:outerShdw blurRad="38100" dist="38100" dir="2700000" algn="tl">
                    <a:srgbClr val="C0C0C0"/>
                  </a:outerShdw>
                </a:effectLst>
              </a:rPr>
              <a:t>Mitochondria</a:t>
            </a:r>
            <a:endParaRPr lang="en-US" altLang="en-US"/>
          </a:p>
        </p:txBody>
      </p:sp>
      <p:sp>
        <p:nvSpPr>
          <p:cNvPr id="18435" name="Rectangle 3">
            <a:extLst>
              <a:ext uri="{FF2B5EF4-FFF2-40B4-BE49-F238E27FC236}">
                <a16:creationId xmlns:a16="http://schemas.microsoft.com/office/drawing/2014/main" id="{161318D0-DEA8-3BB2-2AD7-0EE49A1A6457}"/>
              </a:ext>
            </a:extLst>
          </p:cNvPr>
          <p:cNvSpPr>
            <a:spLocks noGrp="1" noChangeArrowheads="1"/>
          </p:cNvSpPr>
          <p:nvPr>
            <p:ph type="body" sz="half" idx="1"/>
          </p:nvPr>
        </p:nvSpPr>
        <p:spPr>
          <a:xfrm>
            <a:off x="2209800" y="2362200"/>
            <a:ext cx="3810000" cy="3276600"/>
          </a:xfrm>
        </p:spPr>
        <p:txBody>
          <a:bodyPr>
            <a:normAutofit/>
          </a:bodyPr>
          <a:lstStyle/>
          <a:p>
            <a:r>
              <a:rPr lang="en-US" altLang="en-US" sz="2800" dirty="0">
                <a:latin typeface="Comic Sans MS" panose="030F0702030302020204" pitchFamily="66" charset="0"/>
              </a:rPr>
              <a:t>Power center of cell</a:t>
            </a:r>
          </a:p>
          <a:p>
            <a:r>
              <a:rPr lang="en-US" altLang="en-US" sz="2800" dirty="0">
                <a:latin typeface="Comic Sans MS" panose="030F0702030302020204" pitchFamily="66" charset="0"/>
              </a:rPr>
              <a:t>Provides the energy  the cell needs to move, divide, etc.</a:t>
            </a:r>
          </a:p>
          <a:p>
            <a:endParaRPr lang="en-US" altLang="en-US" sz="2800" dirty="0">
              <a:latin typeface="Comic Sans MS" panose="030F0702030302020204" pitchFamily="66" charset="0"/>
            </a:endParaRPr>
          </a:p>
        </p:txBody>
      </p:sp>
      <p:pic>
        <p:nvPicPr>
          <p:cNvPr id="18438" name="Picture 6">
            <a:extLst>
              <a:ext uri="{FF2B5EF4-FFF2-40B4-BE49-F238E27FC236}">
                <a16:creationId xmlns:a16="http://schemas.microsoft.com/office/drawing/2014/main" id="{F6DC1CC0-09A1-22D4-0BED-CFA7F07FBF7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72200" y="2919414"/>
            <a:ext cx="3810000" cy="2238375"/>
          </a:xfrm>
        </p:spPr>
      </p:pic>
      <p:sp>
        <p:nvSpPr>
          <p:cNvPr id="18439" name="Line 7">
            <a:extLst>
              <a:ext uri="{FF2B5EF4-FFF2-40B4-BE49-F238E27FC236}">
                <a16:creationId xmlns:a16="http://schemas.microsoft.com/office/drawing/2014/main" id="{8912DE63-D55E-8C35-FEED-122A900DC4CD}"/>
              </a:ext>
            </a:extLst>
          </p:cNvPr>
          <p:cNvSpPr>
            <a:spLocks noChangeShapeType="1"/>
          </p:cNvSpPr>
          <p:nvPr/>
        </p:nvSpPr>
        <p:spPr bwMode="auto">
          <a:xfrm flipH="1" flipV="1">
            <a:off x="8382000" y="2133600"/>
            <a:ext cx="3810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cxnSp>
        <p:nvCxnSpPr>
          <p:cNvPr id="18440" name="AutoShape 8">
            <a:extLst>
              <a:ext uri="{FF2B5EF4-FFF2-40B4-BE49-F238E27FC236}">
                <a16:creationId xmlns:a16="http://schemas.microsoft.com/office/drawing/2014/main" id="{7D2B8EA5-FE70-89F1-6A81-21BC638D3C0F}"/>
              </a:ext>
            </a:extLst>
          </p:cNvPr>
          <p:cNvCxnSpPr>
            <a:cxnSpLocks noChangeShapeType="1"/>
            <a:stCxn id="18439" idx="1"/>
          </p:cNvCxnSpPr>
          <p:nvPr/>
        </p:nvCxnSpPr>
        <p:spPr bwMode="auto">
          <a:xfrm flipH="1">
            <a:off x="7848600" y="2133600"/>
            <a:ext cx="53340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8442" name="Line 10">
            <a:extLst>
              <a:ext uri="{FF2B5EF4-FFF2-40B4-BE49-F238E27FC236}">
                <a16:creationId xmlns:a16="http://schemas.microsoft.com/office/drawing/2014/main" id="{7101550A-01B6-2A85-8DA4-1803170D5DEC}"/>
              </a:ext>
            </a:extLst>
          </p:cNvPr>
          <p:cNvSpPr>
            <a:spLocks noChangeShapeType="1"/>
          </p:cNvSpPr>
          <p:nvPr/>
        </p:nvSpPr>
        <p:spPr bwMode="auto">
          <a:xfrm>
            <a:off x="8153400" y="4267200"/>
            <a:ext cx="60960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43" name="Line 11">
            <a:extLst>
              <a:ext uri="{FF2B5EF4-FFF2-40B4-BE49-F238E27FC236}">
                <a16:creationId xmlns:a16="http://schemas.microsoft.com/office/drawing/2014/main" id="{59E040E5-6572-8D58-30C2-C9DA1DCDA4C8}"/>
              </a:ext>
            </a:extLst>
          </p:cNvPr>
          <p:cNvSpPr>
            <a:spLocks noChangeShapeType="1"/>
          </p:cNvSpPr>
          <p:nvPr/>
        </p:nvSpPr>
        <p:spPr bwMode="auto">
          <a:xfrm flipH="1">
            <a:off x="8458200" y="5638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44" name="Text Box 12">
            <a:extLst>
              <a:ext uri="{FF2B5EF4-FFF2-40B4-BE49-F238E27FC236}">
                <a16:creationId xmlns:a16="http://schemas.microsoft.com/office/drawing/2014/main" id="{7721F2E1-2206-308D-1B3E-8EF29E30E849}"/>
              </a:ext>
            </a:extLst>
          </p:cNvPr>
          <p:cNvSpPr txBox="1">
            <a:spLocks noChangeArrowheads="1"/>
          </p:cNvSpPr>
          <p:nvPr/>
        </p:nvSpPr>
        <p:spPr bwMode="auto">
          <a:xfrm>
            <a:off x="6324601" y="1981200"/>
            <a:ext cx="1528763"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400"/>
              <a:t>Outer Membrane</a:t>
            </a:r>
          </a:p>
        </p:txBody>
      </p:sp>
      <p:sp>
        <p:nvSpPr>
          <p:cNvPr id="18445" name="Text Box 13">
            <a:extLst>
              <a:ext uri="{FF2B5EF4-FFF2-40B4-BE49-F238E27FC236}">
                <a16:creationId xmlns:a16="http://schemas.microsoft.com/office/drawing/2014/main" id="{7CB92511-1B34-D534-BD1D-85609E2DAD2B}"/>
              </a:ext>
            </a:extLst>
          </p:cNvPr>
          <p:cNvSpPr txBox="1">
            <a:spLocks noChangeArrowheads="1"/>
          </p:cNvSpPr>
          <p:nvPr/>
        </p:nvSpPr>
        <p:spPr bwMode="auto">
          <a:xfrm>
            <a:off x="6781801" y="5486400"/>
            <a:ext cx="1691489" cy="338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600"/>
              <a:t>Inner Membrane</a:t>
            </a:r>
          </a:p>
        </p:txBody>
      </p:sp>
      <p:sp>
        <p:nvSpPr>
          <p:cNvPr id="18446" name="Text Box 14">
            <a:extLst>
              <a:ext uri="{FF2B5EF4-FFF2-40B4-BE49-F238E27FC236}">
                <a16:creationId xmlns:a16="http://schemas.microsoft.com/office/drawing/2014/main" id="{34ECF54D-A78E-4F24-A54B-C0D538BA6829}"/>
              </a:ext>
            </a:extLst>
          </p:cNvPr>
          <p:cNvSpPr txBox="1">
            <a:spLocks noChangeArrowheads="1"/>
          </p:cNvSpPr>
          <p:nvPr/>
        </p:nvSpPr>
        <p:spPr bwMode="auto">
          <a:xfrm>
            <a:off x="2743200" y="5943601"/>
            <a:ext cx="2971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“Electric company of the cell”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 calcmode="lin" valueType="num">
                                      <p:cBhvr additive="base">
                                        <p:cTn id="7"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26" fill="hold" nodeType="clickEffect">
                                  <p:stCondLst>
                                    <p:cond delay="0"/>
                                  </p:stCondLst>
                                  <p:childTnLst>
                                    <p:set>
                                      <p:cBhvr>
                                        <p:cTn id="12" dur="1" fill="hold">
                                          <p:stCondLst>
                                            <p:cond delay="0"/>
                                          </p:stCondLst>
                                        </p:cTn>
                                        <p:tgtEl>
                                          <p:spTgt spid="18446">
                                            <p:txEl>
                                              <p:pRg st="0" end="0"/>
                                            </p:txEl>
                                          </p:spTgt>
                                        </p:tgtEl>
                                        <p:attrNameLst>
                                          <p:attrName>style.visibility</p:attrName>
                                        </p:attrNameLst>
                                      </p:cBhvr>
                                      <p:to>
                                        <p:strVal val="visible"/>
                                      </p:to>
                                    </p:set>
                                    <p:animEffect transition="in" filter="barn(inHorizontal)">
                                      <p:cBhvr>
                                        <p:cTn id="13" dur="500"/>
                                        <p:tgtEl>
                                          <p:spTgt spid="184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B7E71A4-4DBD-ADCE-8863-C633A12F346A}"/>
              </a:ext>
            </a:extLst>
          </p:cNvPr>
          <p:cNvSpPr>
            <a:spLocks noGrp="1" noChangeArrowheads="1"/>
          </p:cNvSpPr>
          <p:nvPr>
            <p:ph type="title"/>
          </p:nvPr>
        </p:nvSpPr>
        <p:spPr/>
        <p:txBody>
          <a:bodyPr>
            <a:normAutofit/>
          </a:bodyPr>
          <a:lstStyle/>
          <a:p>
            <a:r>
              <a:rPr lang="en-US" altLang="en-US" sz="6000">
                <a:solidFill>
                  <a:srgbClr val="0000FF"/>
                </a:solidFill>
                <a:effectLst>
                  <a:outerShdw blurRad="38100" dist="38100" dir="2700000" algn="tl">
                    <a:srgbClr val="C0C0C0"/>
                  </a:outerShdw>
                </a:effectLst>
              </a:rPr>
              <a:t>Ribosomes</a:t>
            </a:r>
            <a:endParaRPr lang="en-US" altLang="en-US"/>
          </a:p>
        </p:txBody>
      </p:sp>
      <p:sp>
        <p:nvSpPr>
          <p:cNvPr id="16387" name="Rectangle 3">
            <a:extLst>
              <a:ext uri="{FF2B5EF4-FFF2-40B4-BE49-F238E27FC236}">
                <a16:creationId xmlns:a16="http://schemas.microsoft.com/office/drawing/2014/main" id="{A2D5253A-6C3A-7690-D244-D6678DF1859F}"/>
              </a:ext>
            </a:extLst>
          </p:cNvPr>
          <p:cNvSpPr>
            <a:spLocks noGrp="1" noChangeArrowheads="1"/>
          </p:cNvSpPr>
          <p:nvPr>
            <p:ph type="body" sz="half" idx="1"/>
          </p:nvPr>
        </p:nvSpPr>
        <p:spPr/>
        <p:txBody>
          <a:bodyPr/>
          <a:lstStyle/>
          <a:p>
            <a:endParaRPr lang="en-US" altLang="en-US" sz="2800"/>
          </a:p>
          <a:p>
            <a:r>
              <a:rPr lang="en-US" altLang="en-US" sz="3600">
                <a:latin typeface="Comic Sans MS" panose="030F0702030302020204" pitchFamily="66" charset="0"/>
              </a:rPr>
              <a:t>Site where proteins are made</a:t>
            </a:r>
          </a:p>
          <a:p>
            <a:r>
              <a:rPr lang="en-US" altLang="en-US" sz="3600">
                <a:latin typeface="Comic Sans MS" panose="030F0702030302020204" pitchFamily="66" charset="0"/>
              </a:rPr>
              <a:t>Cell parts are made of proteins</a:t>
            </a:r>
          </a:p>
        </p:txBody>
      </p:sp>
      <p:pic>
        <p:nvPicPr>
          <p:cNvPr id="16390" name="Picture 6">
            <a:extLst>
              <a:ext uri="{FF2B5EF4-FFF2-40B4-BE49-F238E27FC236}">
                <a16:creationId xmlns:a16="http://schemas.microsoft.com/office/drawing/2014/main" id="{E27F1877-030A-1BFC-E4DC-F9CA95B23768}"/>
              </a:ext>
            </a:extLst>
          </p:cNvPr>
          <p:cNvPicPr>
            <a:picLocks noGrp="1" noChangeAspect="1" noChangeArrowheads="1"/>
          </p:cNvPicPr>
          <p:nvPr>
            <p:ph type="chart" sz="half" idx="2"/>
          </p:nvPr>
        </p:nvPicPr>
        <p:blipFill>
          <a:blip r:embed="rId3">
            <a:extLst>
              <a:ext uri="{28A0092B-C50C-407E-A947-70E740481C1C}">
                <a14:useLocalDpi xmlns:a14="http://schemas.microsoft.com/office/drawing/2010/main" val="0"/>
              </a:ext>
            </a:extLst>
          </a:blip>
          <a:srcRect/>
          <a:stretch>
            <a:fillRect/>
          </a:stretch>
        </p:blipFill>
        <p:spPr>
          <a:xfrm>
            <a:off x="7620000" y="2209800"/>
            <a:ext cx="2057400" cy="1208088"/>
          </a:xfrm>
        </p:spPr>
      </p:pic>
      <p:pic>
        <p:nvPicPr>
          <p:cNvPr id="16395" name="Picture 11">
            <a:extLst>
              <a:ext uri="{FF2B5EF4-FFF2-40B4-BE49-F238E27FC236}">
                <a16:creationId xmlns:a16="http://schemas.microsoft.com/office/drawing/2014/main" id="{185EEA66-132D-7D8D-6F98-BF16F3A4C1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3505200"/>
            <a:ext cx="18288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6396" name="Picture 12">
            <a:extLst>
              <a:ext uri="{FF2B5EF4-FFF2-40B4-BE49-F238E27FC236}">
                <a16:creationId xmlns:a16="http://schemas.microsoft.com/office/drawing/2014/main" id="{0F58283B-EFF2-68A3-5571-10A94DAEEC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82941">
            <a:off x="8458200" y="4267200"/>
            <a:ext cx="1676400" cy="1257300"/>
          </a:xfrm>
          <a:prstGeom prst="rect">
            <a:avLst/>
          </a:prstGeom>
          <a:noFill/>
          <a:extLst>
            <a:ext uri="{909E8E84-426E-40DD-AFC4-6F175D3DCCD1}">
              <a14:hiddenFill xmlns:a14="http://schemas.microsoft.com/office/drawing/2010/main">
                <a:solidFill>
                  <a:srgbClr val="FFFFFF"/>
                </a:solidFill>
              </a14:hiddenFill>
            </a:ext>
          </a:extLst>
        </p:spPr>
      </p:pic>
      <p:sp>
        <p:nvSpPr>
          <p:cNvPr id="16397" name="Text Box 13">
            <a:extLst>
              <a:ext uri="{FF2B5EF4-FFF2-40B4-BE49-F238E27FC236}">
                <a16:creationId xmlns:a16="http://schemas.microsoft.com/office/drawing/2014/main" id="{6CA356C5-13A7-F6B5-EAD6-327B23ABC931}"/>
              </a:ext>
            </a:extLst>
          </p:cNvPr>
          <p:cNvSpPr txBox="1">
            <a:spLocks noChangeArrowheads="1"/>
          </p:cNvSpPr>
          <p:nvPr/>
        </p:nvSpPr>
        <p:spPr bwMode="auto">
          <a:xfrm>
            <a:off x="5791200" y="5486401"/>
            <a:ext cx="2743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“Factories of the cell”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6387">
                                            <p:txEl>
                                              <p:pRg st="2" end="2"/>
                                            </p:txEl>
                                          </p:spTgt>
                                        </p:tgtEl>
                                        <p:attrNameLst>
                                          <p:attrName>style.visibility</p:attrName>
                                        </p:attrNameLst>
                                      </p:cBhvr>
                                      <p:to>
                                        <p:strVal val="visible"/>
                                      </p:to>
                                    </p:set>
                                    <p:animEffect transition="in" filter="box(in)">
                                      <p:cBhvr>
                                        <p:cTn id="7" dur="500"/>
                                        <p:tgtEl>
                                          <p:spTgt spid="16387">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6397">
                                            <p:txEl>
                                              <p:pRg st="0" end="0"/>
                                            </p:txEl>
                                          </p:spTgt>
                                        </p:tgtEl>
                                        <p:attrNameLst>
                                          <p:attrName>style.visibility</p:attrName>
                                        </p:attrNameLst>
                                      </p:cBhvr>
                                      <p:to>
                                        <p:strVal val="visible"/>
                                      </p:to>
                                    </p:set>
                                    <p:animEffect transition="in" filter="checkerboard(across)">
                                      <p:cBhvr>
                                        <p:cTn id="12" dur="500"/>
                                        <p:tgtEl>
                                          <p:spTgt spid="163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F823351-0531-2DF2-189D-93B556D6BA6F}"/>
              </a:ext>
            </a:extLst>
          </p:cNvPr>
          <p:cNvSpPr>
            <a:spLocks noGrp="1" noChangeArrowheads="1"/>
          </p:cNvSpPr>
          <p:nvPr>
            <p:ph type="title"/>
          </p:nvPr>
        </p:nvSpPr>
        <p:spPr/>
        <p:txBody>
          <a:bodyPr/>
          <a:lstStyle/>
          <a:p>
            <a:r>
              <a:rPr lang="en-US" altLang="en-US" sz="4800">
                <a:solidFill>
                  <a:srgbClr val="0000FF"/>
                </a:solidFill>
                <a:effectLst>
                  <a:outerShdw blurRad="38100" dist="38100" dir="2700000" algn="tl">
                    <a:srgbClr val="C0C0C0"/>
                  </a:outerShdw>
                </a:effectLst>
              </a:rPr>
              <a:t>Endoplasmic Reticulum</a:t>
            </a:r>
            <a:endParaRPr lang="en-US" altLang="en-US"/>
          </a:p>
        </p:txBody>
      </p:sp>
      <p:pic>
        <p:nvPicPr>
          <p:cNvPr id="17415" name="Picture 7">
            <a:extLst>
              <a:ext uri="{FF2B5EF4-FFF2-40B4-BE49-F238E27FC236}">
                <a16:creationId xmlns:a16="http://schemas.microsoft.com/office/drawing/2014/main" id="{2242B15A-F57E-B9DD-A7C5-6482C3F1DCB0}"/>
              </a:ext>
            </a:extLst>
          </p:cNvPr>
          <p:cNvPicPr>
            <a:picLocks noGrp="1" noChangeAspect="1" noChangeArrowheads="1"/>
          </p:cNvPicPr>
          <p:nvPr>
            <p:ph sz="half" idx="1"/>
          </p:nvPr>
        </p:nvPicPr>
        <p:blipFill>
          <a:blip r:embed="rId3">
            <a:lum bright="6000"/>
            <a:extLst>
              <a:ext uri="{28A0092B-C50C-407E-A947-70E740481C1C}">
                <a14:useLocalDpi xmlns:a14="http://schemas.microsoft.com/office/drawing/2010/main" val="0"/>
              </a:ext>
            </a:extLst>
          </a:blip>
          <a:srcRect/>
          <a:stretch>
            <a:fillRect/>
          </a:stretch>
        </p:blipFill>
        <p:spPr>
          <a:xfrm>
            <a:off x="2286000" y="2514601"/>
            <a:ext cx="3657600" cy="2149475"/>
          </a:xfrm>
        </p:spPr>
      </p:pic>
      <p:sp>
        <p:nvSpPr>
          <p:cNvPr id="17412" name="Rectangle 4">
            <a:extLst>
              <a:ext uri="{FF2B5EF4-FFF2-40B4-BE49-F238E27FC236}">
                <a16:creationId xmlns:a16="http://schemas.microsoft.com/office/drawing/2014/main" id="{F59537DA-54A2-5F81-6C32-4BAD6446C264}"/>
              </a:ext>
            </a:extLst>
          </p:cNvPr>
          <p:cNvSpPr>
            <a:spLocks noGrp="1" noChangeArrowheads="1"/>
          </p:cNvSpPr>
          <p:nvPr>
            <p:ph type="body" sz="half" idx="2"/>
          </p:nvPr>
        </p:nvSpPr>
        <p:spPr/>
        <p:txBody>
          <a:bodyPr/>
          <a:lstStyle/>
          <a:p>
            <a:pPr>
              <a:buFontTx/>
              <a:buNone/>
            </a:pPr>
            <a:endParaRPr lang="en-US" altLang="en-US" sz="2400"/>
          </a:p>
          <a:p>
            <a:r>
              <a:rPr lang="en-US" altLang="en-US" sz="2800" b="1">
                <a:latin typeface="Comic Sans MS" panose="030F0702030302020204" pitchFamily="66" charset="0"/>
              </a:rPr>
              <a:t>Transportation system of cell</a:t>
            </a:r>
          </a:p>
          <a:p>
            <a:r>
              <a:rPr lang="en-US" altLang="en-US" sz="2800" b="1">
                <a:latin typeface="Comic Sans MS" panose="030F0702030302020204" pitchFamily="66" charset="0"/>
              </a:rPr>
              <a:t>Rough ER- ribosome's attached</a:t>
            </a:r>
          </a:p>
          <a:p>
            <a:r>
              <a:rPr lang="en-US" altLang="en-US" sz="2800" b="1">
                <a:latin typeface="Comic Sans MS" panose="030F0702030302020204" pitchFamily="66" charset="0"/>
              </a:rPr>
              <a:t>Smooth ER- no ribosome's</a:t>
            </a:r>
          </a:p>
        </p:txBody>
      </p:sp>
      <p:sp>
        <p:nvSpPr>
          <p:cNvPr id="17416" name="Line 8">
            <a:extLst>
              <a:ext uri="{FF2B5EF4-FFF2-40B4-BE49-F238E27FC236}">
                <a16:creationId xmlns:a16="http://schemas.microsoft.com/office/drawing/2014/main" id="{85F840C7-FDD3-4987-65A8-BA0620BECA7E}"/>
              </a:ext>
            </a:extLst>
          </p:cNvPr>
          <p:cNvSpPr>
            <a:spLocks noChangeShapeType="1"/>
          </p:cNvSpPr>
          <p:nvPr/>
        </p:nvSpPr>
        <p:spPr bwMode="auto">
          <a:xfrm>
            <a:off x="4572000" y="4038600"/>
            <a:ext cx="15240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17" name="Line 9">
            <a:extLst>
              <a:ext uri="{FF2B5EF4-FFF2-40B4-BE49-F238E27FC236}">
                <a16:creationId xmlns:a16="http://schemas.microsoft.com/office/drawing/2014/main" id="{C18A367D-9EC4-82B8-52BD-0900D7C233C0}"/>
              </a:ext>
            </a:extLst>
          </p:cNvPr>
          <p:cNvSpPr>
            <a:spLocks noChangeShapeType="1"/>
          </p:cNvSpPr>
          <p:nvPr/>
        </p:nvSpPr>
        <p:spPr bwMode="auto">
          <a:xfrm>
            <a:off x="4724400" y="40386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19" name="Line 11">
            <a:extLst>
              <a:ext uri="{FF2B5EF4-FFF2-40B4-BE49-F238E27FC236}">
                <a16:creationId xmlns:a16="http://schemas.microsoft.com/office/drawing/2014/main" id="{D03B0F5E-F153-9967-BD49-B707CAEE35D9}"/>
              </a:ext>
            </a:extLst>
          </p:cNvPr>
          <p:cNvSpPr>
            <a:spLocks noChangeShapeType="1"/>
          </p:cNvSpPr>
          <p:nvPr/>
        </p:nvSpPr>
        <p:spPr bwMode="auto">
          <a:xfrm flipH="1">
            <a:off x="4724400" y="3962400"/>
            <a:ext cx="3810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20" name="Text Box 12">
            <a:extLst>
              <a:ext uri="{FF2B5EF4-FFF2-40B4-BE49-F238E27FC236}">
                <a16:creationId xmlns:a16="http://schemas.microsoft.com/office/drawing/2014/main" id="{8ED0E7A4-BD0C-2AF0-E3F9-D3D9B623A4DC}"/>
              </a:ext>
            </a:extLst>
          </p:cNvPr>
          <p:cNvSpPr txBox="1">
            <a:spLocks noChangeArrowheads="1"/>
          </p:cNvSpPr>
          <p:nvPr/>
        </p:nvSpPr>
        <p:spPr bwMode="auto">
          <a:xfrm>
            <a:off x="3657600" y="5334000"/>
            <a:ext cx="120015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600"/>
              <a:t>Ribosomes</a:t>
            </a:r>
            <a:endParaRPr lang="en-US" altLang="en-US"/>
          </a:p>
        </p:txBody>
      </p:sp>
      <p:sp>
        <p:nvSpPr>
          <p:cNvPr id="17430" name="Line 22">
            <a:extLst>
              <a:ext uri="{FF2B5EF4-FFF2-40B4-BE49-F238E27FC236}">
                <a16:creationId xmlns:a16="http://schemas.microsoft.com/office/drawing/2014/main" id="{8C9BBA8D-5801-2AEA-E1DC-102AB1F213D5}"/>
              </a:ext>
            </a:extLst>
          </p:cNvPr>
          <p:cNvSpPr>
            <a:spLocks noChangeShapeType="1"/>
          </p:cNvSpPr>
          <p:nvPr/>
        </p:nvSpPr>
        <p:spPr bwMode="auto">
          <a:xfrm flipV="1">
            <a:off x="2743200" y="2667000"/>
            <a:ext cx="0" cy="121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34" name="Line 26">
            <a:extLst>
              <a:ext uri="{FF2B5EF4-FFF2-40B4-BE49-F238E27FC236}">
                <a16:creationId xmlns:a16="http://schemas.microsoft.com/office/drawing/2014/main" id="{5AA22029-B981-683E-7C51-CAB8C4865A76}"/>
              </a:ext>
            </a:extLst>
          </p:cNvPr>
          <p:cNvSpPr>
            <a:spLocks noChangeShapeType="1"/>
          </p:cNvSpPr>
          <p:nvPr/>
        </p:nvSpPr>
        <p:spPr bwMode="auto">
          <a:xfrm>
            <a:off x="2743200" y="2667000"/>
            <a:ext cx="281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35" name="Line 27">
            <a:extLst>
              <a:ext uri="{FF2B5EF4-FFF2-40B4-BE49-F238E27FC236}">
                <a16:creationId xmlns:a16="http://schemas.microsoft.com/office/drawing/2014/main" id="{F7616FD4-FF47-14F4-5DC9-4F8C514D2BAC}"/>
              </a:ext>
            </a:extLst>
          </p:cNvPr>
          <p:cNvSpPr>
            <a:spLocks noChangeShapeType="1"/>
          </p:cNvSpPr>
          <p:nvPr/>
        </p:nvSpPr>
        <p:spPr bwMode="auto">
          <a:xfrm>
            <a:off x="5562600" y="2667000"/>
            <a:ext cx="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36" name="Line 28">
            <a:extLst>
              <a:ext uri="{FF2B5EF4-FFF2-40B4-BE49-F238E27FC236}">
                <a16:creationId xmlns:a16="http://schemas.microsoft.com/office/drawing/2014/main" id="{028A8A15-B495-B958-1DE1-EB944AB45B8A}"/>
              </a:ext>
            </a:extLst>
          </p:cNvPr>
          <p:cNvSpPr>
            <a:spLocks noChangeShapeType="1"/>
          </p:cNvSpPr>
          <p:nvPr/>
        </p:nvSpPr>
        <p:spPr bwMode="auto">
          <a:xfrm flipV="1">
            <a:off x="3657600" y="2362200"/>
            <a:ext cx="1524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37" name="Text Box 29">
            <a:extLst>
              <a:ext uri="{FF2B5EF4-FFF2-40B4-BE49-F238E27FC236}">
                <a16:creationId xmlns:a16="http://schemas.microsoft.com/office/drawing/2014/main" id="{86A06283-D0F6-D3F3-2352-1F341727AD7B}"/>
              </a:ext>
            </a:extLst>
          </p:cNvPr>
          <p:cNvSpPr txBox="1">
            <a:spLocks noChangeArrowheads="1"/>
          </p:cNvSpPr>
          <p:nvPr/>
        </p:nvSpPr>
        <p:spPr bwMode="auto">
          <a:xfrm>
            <a:off x="3810001" y="2209800"/>
            <a:ext cx="2041525"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1400"/>
              <a:t>Endoplasmic Reticulum</a:t>
            </a:r>
            <a:endParaRPr lang="en-US" altLang="en-US"/>
          </a:p>
        </p:txBody>
      </p:sp>
      <p:sp>
        <p:nvSpPr>
          <p:cNvPr id="17438" name="Text Box 30">
            <a:extLst>
              <a:ext uri="{FF2B5EF4-FFF2-40B4-BE49-F238E27FC236}">
                <a16:creationId xmlns:a16="http://schemas.microsoft.com/office/drawing/2014/main" id="{92D25F01-705E-4D75-6592-42B16AD95C67}"/>
              </a:ext>
            </a:extLst>
          </p:cNvPr>
          <p:cNvSpPr txBox="1">
            <a:spLocks noChangeArrowheads="1"/>
          </p:cNvSpPr>
          <p:nvPr/>
        </p:nvSpPr>
        <p:spPr bwMode="auto">
          <a:xfrm>
            <a:off x="3962400" y="6172200"/>
            <a:ext cx="381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“Roadways of the cell”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7412">
                                            <p:txEl>
                                              <p:pRg st="2" end="2"/>
                                            </p:txEl>
                                          </p:spTgt>
                                        </p:tgtEl>
                                        <p:attrNameLst>
                                          <p:attrName>style.visibility</p:attrName>
                                        </p:attrNameLst>
                                      </p:cBhvr>
                                      <p:to>
                                        <p:strVal val="visible"/>
                                      </p:to>
                                    </p:set>
                                    <p:animEffect transition="in" filter="diamond(in)">
                                      <p:cBhvr>
                                        <p:cTn id="7" dur="2000"/>
                                        <p:tgtEl>
                                          <p:spTgt spid="17412">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7412">
                                            <p:txEl>
                                              <p:pRg st="3" end="3"/>
                                            </p:txEl>
                                          </p:spTgt>
                                        </p:tgtEl>
                                        <p:attrNameLst>
                                          <p:attrName>style.visibility</p:attrName>
                                        </p:attrNameLst>
                                      </p:cBhvr>
                                      <p:to>
                                        <p:strVal val="visible"/>
                                      </p:to>
                                    </p:set>
                                    <p:animEffect transition="in" filter="diamond(in)">
                                      <p:cBhvr>
                                        <p:cTn id="12" dur="2000"/>
                                        <p:tgtEl>
                                          <p:spTgt spid="17412">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7438">
                                            <p:txEl>
                                              <p:pRg st="0" end="0"/>
                                            </p:txEl>
                                          </p:spTgt>
                                        </p:tgtEl>
                                        <p:attrNameLst>
                                          <p:attrName>style.visibility</p:attrName>
                                        </p:attrNameLst>
                                      </p:cBhvr>
                                      <p:to>
                                        <p:strVal val="visible"/>
                                      </p:to>
                                    </p:set>
                                    <p:animEffect transition="in" filter="checkerboard(across)">
                                      <p:cBhvr>
                                        <p:cTn id="17" dur="500"/>
                                        <p:tgtEl>
                                          <p:spTgt spid="174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FCF2073-D70E-B624-76C9-3308C556E705}"/>
              </a:ext>
            </a:extLst>
          </p:cNvPr>
          <p:cNvSpPr>
            <a:spLocks noGrp="1" noChangeArrowheads="1"/>
          </p:cNvSpPr>
          <p:nvPr>
            <p:ph type="title"/>
          </p:nvPr>
        </p:nvSpPr>
        <p:spPr/>
        <p:txBody>
          <a:bodyPr>
            <a:normAutofit/>
          </a:bodyPr>
          <a:lstStyle/>
          <a:p>
            <a:r>
              <a:rPr lang="en-US" altLang="en-US" sz="6000">
                <a:solidFill>
                  <a:srgbClr val="0000FF"/>
                </a:solidFill>
                <a:effectLst>
                  <a:outerShdw blurRad="38100" dist="38100" dir="2700000" algn="tl">
                    <a:srgbClr val="C0C0C0"/>
                  </a:outerShdw>
                </a:effectLst>
              </a:rPr>
              <a:t>Golgi Complex</a:t>
            </a:r>
            <a:endParaRPr lang="en-US" altLang="en-US"/>
          </a:p>
        </p:txBody>
      </p:sp>
      <p:pic>
        <p:nvPicPr>
          <p:cNvPr id="20486" name="Picture 6">
            <a:extLst>
              <a:ext uri="{FF2B5EF4-FFF2-40B4-BE49-F238E27FC236}">
                <a16:creationId xmlns:a16="http://schemas.microsoft.com/office/drawing/2014/main" id="{647026D4-793B-29AC-E141-E708A6CECF7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2644775" y="3562350"/>
            <a:ext cx="1619250" cy="952500"/>
          </a:xfrm>
        </p:spPr>
      </p:pic>
      <p:sp>
        <p:nvSpPr>
          <p:cNvPr id="20484" name="Rectangle 4">
            <a:extLst>
              <a:ext uri="{FF2B5EF4-FFF2-40B4-BE49-F238E27FC236}">
                <a16:creationId xmlns:a16="http://schemas.microsoft.com/office/drawing/2014/main" id="{DEA25AA0-C9B8-08A6-B2D9-30819D9B4698}"/>
              </a:ext>
            </a:extLst>
          </p:cNvPr>
          <p:cNvSpPr>
            <a:spLocks noGrp="1" noChangeArrowheads="1"/>
          </p:cNvSpPr>
          <p:nvPr>
            <p:ph type="body" sz="half" idx="2"/>
          </p:nvPr>
        </p:nvSpPr>
        <p:spPr/>
        <p:txBody>
          <a:bodyPr/>
          <a:lstStyle/>
          <a:p>
            <a:endParaRPr lang="en-US" altLang="en-US" sz="2800"/>
          </a:p>
          <a:p>
            <a:pPr>
              <a:lnSpc>
                <a:spcPct val="90000"/>
              </a:lnSpc>
            </a:pPr>
            <a:r>
              <a:rPr lang="en-US" altLang="en-US" sz="2800" b="1">
                <a:latin typeface="Comic Sans MS" panose="030F0702030302020204" pitchFamily="66" charset="0"/>
              </a:rPr>
              <a:t>Packaging house of cell</a:t>
            </a:r>
          </a:p>
          <a:p>
            <a:pPr>
              <a:lnSpc>
                <a:spcPct val="90000"/>
              </a:lnSpc>
            </a:pPr>
            <a:r>
              <a:rPr lang="en-US" altLang="en-US" sz="2800" b="1">
                <a:latin typeface="Comic Sans MS" panose="030F0702030302020204" pitchFamily="66" charset="0"/>
              </a:rPr>
              <a:t>Packages, processes, and ships out the stuff the cell makes</a:t>
            </a:r>
          </a:p>
        </p:txBody>
      </p:sp>
      <p:sp>
        <p:nvSpPr>
          <p:cNvPr id="20487" name="Text Box 7">
            <a:extLst>
              <a:ext uri="{FF2B5EF4-FFF2-40B4-BE49-F238E27FC236}">
                <a16:creationId xmlns:a16="http://schemas.microsoft.com/office/drawing/2014/main" id="{97710D22-DAB1-7A3A-06F4-4DA13BCF5A7B}"/>
              </a:ext>
            </a:extLst>
          </p:cNvPr>
          <p:cNvSpPr txBox="1">
            <a:spLocks noChangeArrowheads="1"/>
          </p:cNvSpPr>
          <p:nvPr/>
        </p:nvSpPr>
        <p:spPr bwMode="auto">
          <a:xfrm>
            <a:off x="3733800" y="5867400"/>
            <a:ext cx="358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“UPS of the cell”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484">
                                            <p:txEl>
                                              <p:pRg st="2" end="2"/>
                                            </p:txEl>
                                          </p:spTgt>
                                        </p:tgtEl>
                                        <p:attrNameLst>
                                          <p:attrName>style.visibility</p:attrName>
                                        </p:attrNameLst>
                                      </p:cBhvr>
                                      <p:to>
                                        <p:strVal val="visible"/>
                                      </p:to>
                                    </p:set>
                                    <p:anim calcmode="lin" valueType="num">
                                      <p:cBhvr additive="base">
                                        <p:cTn id="7" dur="500" fill="hold"/>
                                        <p:tgtEl>
                                          <p:spTgt spid="2048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26" fill="hold" nodeType="clickEffect">
                                  <p:stCondLst>
                                    <p:cond delay="0"/>
                                  </p:stCondLst>
                                  <p:childTnLst>
                                    <p:set>
                                      <p:cBhvr>
                                        <p:cTn id="12" dur="1" fill="hold">
                                          <p:stCondLst>
                                            <p:cond delay="0"/>
                                          </p:stCondLst>
                                        </p:cTn>
                                        <p:tgtEl>
                                          <p:spTgt spid="20487">
                                            <p:txEl>
                                              <p:pRg st="0" end="0"/>
                                            </p:txEl>
                                          </p:spTgt>
                                        </p:tgtEl>
                                        <p:attrNameLst>
                                          <p:attrName>style.visibility</p:attrName>
                                        </p:attrNameLst>
                                      </p:cBhvr>
                                      <p:to>
                                        <p:strVal val="visible"/>
                                      </p:to>
                                    </p:set>
                                    <p:animEffect transition="in" filter="barn(inHorizontal)">
                                      <p:cBhvr>
                                        <p:cTn id="13" dur="500"/>
                                        <p:tgtEl>
                                          <p:spTgt spid="204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DEC4D7D-3D4F-238D-65AD-5DD4C36D91C7}"/>
              </a:ext>
            </a:extLst>
          </p:cNvPr>
          <p:cNvSpPr>
            <a:spLocks noGrp="1" noChangeArrowheads="1"/>
          </p:cNvSpPr>
          <p:nvPr>
            <p:ph type="title"/>
          </p:nvPr>
        </p:nvSpPr>
        <p:spPr/>
        <p:txBody>
          <a:bodyPr>
            <a:normAutofit/>
          </a:bodyPr>
          <a:lstStyle/>
          <a:p>
            <a:r>
              <a:rPr lang="en-US" altLang="en-US" sz="6000">
                <a:solidFill>
                  <a:srgbClr val="0000FF"/>
                </a:solidFill>
                <a:effectLst>
                  <a:outerShdw blurRad="38100" dist="38100" dir="2700000" algn="tl">
                    <a:srgbClr val="C0C0C0"/>
                  </a:outerShdw>
                </a:effectLst>
              </a:rPr>
              <a:t>Lysosomes</a:t>
            </a:r>
            <a:endParaRPr lang="en-US" altLang="en-US"/>
          </a:p>
        </p:txBody>
      </p:sp>
      <p:sp>
        <p:nvSpPr>
          <p:cNvPr id="22531" name="Rectangle 3">
            <a:extLst>
              <a:ext uri="{FF2B5EF4-FFF2-40B4-BE49-F238E27FC236}">
                <a16:creationId xmlns:a16="http://schemas.microsoft.com/office/drawing/2014/main" id="{68654C78-2656-83D4-5E22-7FBE798E87C4}"/>
              </a:ext>
            </a:extLst>
          </p:cNvPr>
          <p:cNvSpPr>
            <a:spLocks noGrp="1" noChangeArrowheads="1"/>
          </p:cNvSpPr>
          <p:nvPr>
            <p:ph type="body" sz="half" idx="1"/>
          </p:nvPr>
        </p:nvSpPr>
        <p:spPr/>
        <p:txBody>
          <a:bodyPr/>
          <a:lstStyle/>
          <a:p>
            <a:r>
              <a:rPr lang="en-US" altLang="en-US" sz="2800">
                <a:latin typeface="Comic Sans MS" panose="030F0702030302020204" pitchFamily="66" charset="0"/>
              </a:rPr>
              <a:t>Digests food particles and cell parts </a:t>
            </a:r>
          </a:p>
          <a:p>
            <a:pPr lvl="1"/>
            <a:r>
              <a:rPr lang="en-US" altLang="en-US" sz="2400">
                <a:latin typeface="Comic Sans MS" panose="030F0702030302020204" pitchFamily="66" charset="0"/>
              </a:rPr>
              <a:t>“Garbage men”</a:t>
            </a:r>
          </a:p>
          <a:p>
            <a:r>
              <a:rPr lang="en-US" altLang="en-US" sz="2800">
                <a:latin typeface="Comic Sans MS" panose="030F0702030302020204" pitchFamily="66" charset="0"/>
              </a:rPr>
              <a:t>Protects cell by digesting foreign invaders</a:t>
            </a:r>
          </a:p>
          <a:p>
            <a:pPr lvl="1"/>
            <a:r>
              <a:rPr lang="en-US" altLang="en-US" sz="2400">
                <a:latin typeface="Comic Sans MS" panose="030F0702030302020204" pitchFamily="66" charset="0"/>
              </a:rPr>
              <a:t>“Police men</a:t>
            </a:r>
          </a:p>
          <a:p>
            <a:endParaRPr lang="en-US" altLang="en-US" sz="2800">
              <a:latin typeface="Comic Sans MS" panose="030F0702030302020204" pitchFamily="66" charset="0"/>
            </a:endParaRPr>
          </a:p>
          <a:p>
            <a:endParaRPr lang="en-US" altLang="en-US" sz="2800">
              <a:latin typeface="Comic Sans MS" panose="030F0702030302020204" pitchFamily="66" charset="0"/>
            </a:endParaRPr>
          </a:p>
        </p:txBody>
      </p:sp>
      <p:pic>
        <p:nvPicPr>
          <p:cNvPr id="22534" name="Picture 6">
            <a:extLst>
              <a:ext uri="{FF2B5EF4-FFF2-40B4-BE49-F238E27FC236}">
                <a16:creationId xmlns:a16="http://schemas.microsoft.com/office/drawing/2014/main" id="{DB15C962-477A-912F-45B4-942A50ED33B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72200" y="2919414"/>
            <a:ext cx="3810000" cy="2238375"/>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2531">
                                            <p:txEl>
                                              <p:pRg st="2" end="2"/>
                                            </p:txEl>
                                          </p:spTgt>
                                        </p:tgtEl>
                                        <p:attrNameLst>
                                          <p:attrName>style.visibility</p:attrName>
                                        </p:attrNameLst>
                                      </p:cBhvr>
                                      <p:to>
                                        <p:strVal val="visible"/>
                                      </p:to>
                                    </p:set>
                                    <p:animEffect transition="in" filter="checkerboard(across)">
                                      <p:cBhvr>
                                        <p:cTn id="7" dur="500"/>
                                        <p:tgtEl>
                                          <p:spTgt spid="22531">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2531">
                                            <p:txEl>
                                              <p:pRg st="3" end="3"/>
                                            </p:txEl>
                                          </p:spTgt>
                                        </p:tgtEl>
                                        <p:attrNameLst>
                                          <p:attrName>style.visibility</p:attrName>
                                        </p:attrNameLst>
                                      </p:cBhvr>
                                      <p:to>
                                        <p:strVal val="visible"/>
                                      </p:to>
                                    </p:set>
                                    <p:animEffect transition="in" filter="checkerboard(across)">
                                      <p:cBhvr>
                                        <p:cTn id="10" dur="5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3AEB9D7B-36E1-D18B-66A2-AB0C3CCF1A6F}"/>
              </a:ext>
            </a:extLst>
          </p:cNvPr>
          <p:cNvSpPr>
            <a:spLocks noGrp="1" noChangeArrowheads="1"/>
          </p:cNvSpPr>
          <p:nvPr>
            <p:ph type="title"/>
          </p:nvPr>
        </p:nvSpPr>
        <p:spPr/>
        <p:txBody>
          <a:bodyPr>
            <a:normAutofit/>
          </a:bodyPr>
          <a:lstStyle/>
          <a:p>
            <a:r>
              <a:rPr lang="en-US" altLang="en-US" sz="6000">
                <a:solidFill>
                  <a:srgbClr val="6CD106"/>
                </a:solidFill>
                <a:effectLst>
                  <a:outerShdw blurRad="38100" dist="38100" dir="2700000" algn="tl">
                    <a:srgbClr val="C0C0C0"/>
                  </a:outerShdw>
                </a:effectLst>
              </a:rPr>
              <a:t>Vacuole</a:t>
            </a:r>
            <a:endParaRPr lang="en-US" altLang="en-US"/>
          </a:p>
        </p:txBody>
      </p:sp>
      <p:pic>
        <p:nvPicPr>
          <p:cNvPr id="23558" name="Picture 6">
            <a:extLst>
              <a:ext uri="{FF2B5EF4-FFF2-40B4-BE49-F238E27FC236}">
                <a16:creationId xmlns:a16="http://schemas.microsoft.com/office/drawing/2014/main" id="{C2413B8C-2A99-9973-4828-22DA88C63AA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a:xfrm>
            <a:off x="2644775" y="2495550"/>
            <a:ext cx="1619250" cy="952500"/>
          </a:xfrm>
        </p:spPr>
      </p:pic>
      <p:pic>
        <p:nvPicPr>
          <p:cNvPr id="23562" name="Picture 10">
            <a:extLst>
              <a:ext uri="{FF2B5EF4-FFF2-40B4-BE49-F238E27FC236}">
                <a16:creationId xmlns:a16="http://schemas.microsoft.com/office/drawing/2014/main" id="{1277E210-264E-F011-8830-FD7FEFC99A71}"/>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6477000" y="2819400"/>
            <a:ext cx="2159000" cy="243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4">
            <a:extLst>
              <a:ext uri="{FF2B5EF4-FFF2-40B4-BE49-F238E27FC236}">
                <a16:creationId xmlns:a16="http://schemas.microsoft.com/office/drawing/2014/main" id="{D03CC728-9755-CEDB-570F-3418F66B37E4}"/>
              </a:ext>
            </a:extLst>
          </p:cNvPr>
          <p:cNvSpPr>
            <a:spLocks noGrp="1" noChangeArrowheads="1"/>
          </p:cNvSpPr>
          <p:nvPr>
            <p:ph type="body" sz="half" idx="3"/>
          </p:nvPr>
        </p:nvSpPr>
        <p:spPr>
          <a:xfrm>
            <a:off x="6172200" y="1295400"/>
            <a:ext cx="3810000" cy="4114800"/>
          </a:xfrm>
        </p:spPr>
        <p:txBody>
          <a:bodyPr/>
          <a:lstStyle/>
          <a:p>
            <a:pPr>
              <a:buFontTx/>
              <a:buNone/>
            </a:pPr>
            <a:endParaRPr lang="en-US" altLang="en-US" sz="2800"/>
          </a:p>
          <a:p>
            <a:r>
              <a:rPr lang="en-US" altLang="en-US">
                <a:latin typeface="Comic Sans MS" panose="030F0702030302020204" pitchFamily="66" charset="0"/>
              </a:rPr>
              <a:t>Stores water,</a:t>
            </a:r>
            <a:r>
              <a:rPr lang="en-US" altLang="en-US" sz="2800"/>
              <a:t> </a:t>
            </a:r>
            <a:r>
              <a:rPr lang="en-US" altLang="en-US">
                <a:latin typeface="Comic Sans MS" panose="030F0702030302020204" pitchFamily="66" charset="0"/>
              </a:rPr>
              <a:t>food &amp; wastes</a:t>
            </a:r>
          </a:p>
        </p:txBody>
      </p:sp>
      <p:sp>
        <p:nvSpPr>
          <p:cNvPr id="23560" name="Line 8">
            <a:extLst>
              <a:ext uri="{FF2B5EF4-FFF2-40B4-BE49-F238E27FC236}">
                <a16:creationId xmlns:a16="http://schemas.microsoft.com/office/drawing/2014/main" id="{BC1F95B2-DF7A-279B-9DE1-F051DCB73184}"/>
              </a:ext>
            </a:extLst>
          </p:cNvPr>
          <p:cNvSpPr>
            <a:spLocks noChangeShapeType="1"/>
          </p:cNvSpPr>
          <p:nvPr/>
        </p:nvSpPr>
        <p:spPr bwMode="auto">
          <a:xfrm flipH="1" flipV="1">
            <a:off x="3200400" y="2438400"/>
            <a:ext cx="533400" cy="99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3561" name="Text Box 9">
            <a:extLst>
              <a:ext uri="{FF2B5EF4-FFF2-40B4-BE49-F238E27FC236}">
                <a16:creationId xmlns:a16="http://schemas.microsoft.com/office/drawing/2014/main" id="{6A414EAD-9CC3-91E3-BC98-21FF3E86ADE8}"/>
              </a:ext>
            </a:extLst>
          </p:cNvPr>
          <p:cNvSpPr txBox="1">
            <a:spLocks noChangeArrowheads="1"/>
          </p:cNvSpPr>
          <p:nvPr/>
        </p:nvSpPr>
        <p:spPr bwMode="auto">
          <a:xfrm>
            <a:off x="1905001" y="2209800"/>
            <a:ext cx="12858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a:t>Vacuole</a:t>
            </a:r>
          </a:p>
        </p:txBody>
      </p:sp>
      <p:sp>
        <p:nvSpPr>
          <p:cNvPr id="23564" name="Text Box 12">
            <a:extLst>
              <a:ext uri="{FF2B5EF4-FFF2-40B4-BE49-F238E27FC236}">
                <a16:creationId xmlns:a16="http://schemas.microsoft.com/office/drawing/2014/main" id="{C8B974B5-905A-BD3B-1E79-5CE19A5DC9C3}"/>
              </a:ext>
            </a:extLst>
          </p:cNvPr>
          <p:cNvSpPr txBox="1">
            <a:spLocks noChangeArrowheads="1"/>
          </p:cNvSpPr>
          <p:nvPr/>
        </p:nvSpPr>
        <p:spPr bwMode="auto">
          <a:xfrm>
            <a:off x="3886200" y="5334001"/>
            <a:ext cx="3048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Vacuole is largest organelle in plant cell</a:t>
            </a:r>
          </a:p>
        </p:txBody>
      </p:sp>
      <p:sp>
        <p:nvSpPr>
          <p:cNvPr id="23565" name="Line 13">
            <a:extLst>
              <a:ext uri="{FF2B5EF4-FFF2-40B4-BE49-F238E27FC236}">
                <a16:creationId xmlns:a16="http://schemas.microsoft.com/office/drawing/2014/main" id="{CBF0CB98-BC34-335F-1E53-9D89C154EA03}"/>
              </a:ext>
            </a:extLst>
          </p:cNvPr>
          <p:cNvSpPr>
            <a:spLocks noChangeShapeType="1"/>
          </p:cNvSpPr>
          <p:nvPr/>
        </p:nvSpPr>
        <p:spPr bwMode="auto">
          <a:xfrm flipH="1">
            <a:off x="5715000" y="4648200"/>
            <a:ext cx="15240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pic>
        <p:nvPicPr>
          <p:cNvPr id="23566" name="Picture 14">
            <a:extLst>
              <a:ext uri="{FF2B5EF4-FFF2-40B4-BE49-F238E27FC236}">
                <a16:creationId xmlns:a16="http://schemas.microsoft.com/office/drawing/2014/main" id="{AAADCCDC-E6C1-9B53-E9CA-A84F6600B2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5334001"/>
            <a:ext cx="4267200" cy="1527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3C88676-DDBE-6619-76A3-E89717B4AF00}"/>
              </a:ext>
            </a:extLst>
          </p:cNvPr>
          <p:cNvSpPr>
            <a:spLocks noGrp="1" noChangeArrowheads="1"/>
          </p:cNvSpPr>
          <p:nvPr>
            <p:ph type="title"/>
          </p:nvPr>
        </p:nvSpPr>
        <p:spPr>
          <a:xfrm>
            <a:off x="685800" y="820738"/>
            <a:ext cx="7772400" cy="1143000"/>
          </a:xfrm>
        </p:spPr>
        <p:txBody>
          <a:bodyPr>
            <a:normAutofit/>
          </a:bodyPr>
          <a:lstStyle/>
          <a:p>
            <a:r>
              <a:rPr lang="en-US" altLang="en-US" sz="6000" dirty="0">
                <a:solidFill>
                  <a:srgbClr val="6CD106"/>
                </a:solidFill>
                <a:effectLst>
                  <a:outerShdw blurRad="38100" dist="38100" dir="2700000" algn="tl">
                    <a:srgbClr val="C0C0C0"/>
                  </a:outerShdw>
                </a:effectLst>
              </a:rPr>
              <a:t>Cell Wall</a:t>
            </a:r>
            <a:endParaRPr lang="en-US" altLang="en-US" dirty="0"/>
          </a:p>
        </p:txBody>
      </p:sp>
      <p:pic>
        <p:nvPicPr>
          <p:cNvPr id="39942" name="Picture 6">
            <a:extLst>
              <a:ext uri="{FF2B5EF4-FFF2-40B4-BE49-F238E27FC236}">
                <a16:creationId xmlns:a16="http://schemas.microsoft.com/office/drawing/2014/main" id="{B449503F-6FDA-177B-9AA0-40235028370C}"/>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a:xfrm>
            <a:off x="1857374" y="2888234"/>
            <a:ext cx="1482336" cy="1981200"/>
          </a:xfrm>
        </p:spPr>
      </p:pic>
      <p:pic>
        <p:nvPicPr>
          <p:cNvPr id="71687" name="Picture 7">
            <a:extLst>
              <a:ext uri="{FF2B5EF4-FFF2-40B4-BE49-F238E27FC236}">
                <a16:creationId xmlns:a16="http://schemas.microsoft.com/office/drawing/2014/main" id="{3965A0C4-17E5-3D81-DF77-E20550133C99}"/>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6248401" y="914400"/>
            <a:ext cx="4086225" cy="2725738"/>
          </a:xfrm>
          <a:extLst>
            <a:ext uri="{909E8E84-426E-40DD-AFC4-6F175D3DCCD1}">
              <a14:hiddenFill xmlns:a14="http://schemas.microsoft.com/office/drawing/2010/main">
                <a:solidFill>
                  <a:srgbClr val="FFFFFF"/>
                </a:solidFill>
              </a14:hiddenFill>
            </a:ext>
          </a:extLst>
        </p:spPr>
      </p:pic>
      <p:sp>
        <p:nvSpPr>
          <p:cNvPr id="39940" name="Rectangle 4">
            <a:extLst>
              <a:ext uri="{FF2B5EF4-FFF2-40B4-BE49-F238E27FC236}">
                <a16:creationId xmlns:a16="http://schemas.microsoft.com/office/drawing/2014/main" id="{4D526C9D-6083-300B-3457-E4017A2A2F04}"/>
              </a:ext>
            </a:extLst>
          </p:cNvPr>
          <p:cNvSpPr>
            <a:spLocks noGrp="1" noChangeArrowheads="1"/>
          </p:cNvSpPr>
          <p:nvPr>
            <p:ph type="body" sz="half" idx="3"/>
          </p:nvPr>
        </p:nvSpPr>
        <p:spPr>
          <a:xfrm>
            <a:off x="6477000" y="3657600"/>
            <a:ext cx="3581400" cy="3200400"/>
          </a:xfrm>
        </p:spPr>
        <p:txBody>
          <a:bodyPr/>
          <a:lstStyle/>
          <a:p>
            <a:r>
              <a:rPr lang="en-US" altLang="en-US" sz="2800" dirty="0">
                <a:latin typeface="Comic Sans MS" panose="030F0702030302020204" pitchFamily="66" charset="0"/>
              </a:rPr>
              <a:t>Found only in plant cells</a:t>
            </a:r>
          </a:p>
          <a:p>
            <a:r>
              <a:rPr lang="en-US" altLang="en-US" sz="2800" dirty="0">
                <a:latin typeface="Comic Sans MS" panose="030F0702030302020204" pitchFamily="66" charset="0"/>
              </a:rPr>
              <a:t>Protects and  supports the cell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a:extLst>
              <a:ext uri="{FF2B5EF4-FFF2-40B4-BE49-F238E27FC236}">
                <a16:creationId xmlns:a16="http://schemas.microsoft.com/office/drawing/2014/main" id="{58103564-E0EA-1E65-3B42-CAB963840054}"/>
              </a:ext>
            </a:extLst>
          </p:cNvPr>
          <p:cNvSpPr>
            <a:spLocks noGrp="1" noChangeArrowheads="1"/>
          </p:cNvSpPr>
          <p:nvPr>
            <p:ph type="title"/>
          </p:nvPr>
        </p:nvSpPr>
        <p:spPr>
          <a:xfrm>
            <a:off x="1066800" y="987175"/>
            <a:ext cx="6324600" cy="990600"/>
          </a:xfrm>
        </p:spPr>
        <p:txBody>
          <a:bodyPr>
            <a:normAutofit/>
          </a:bodyPr>
          <a:lstStyle/>
          <a:p>
            <a:r>
              <a:rPr lang="en-US" altLang="en-US" sz="5400" dirty="0">
                <a:solidFill>
                  <a:srgbClr val="6CD106"/>
                </a:solidFill>
                <a:effectLst>
                  <a:outerShdw blurRad="38100" dist="38100" dir="2700000" algn="tl">
                    <a:srgbClr val="C0C0C0"/>
                  </a:outerShdw>
                </a:effectLst>
              </a:rPr>
              <a:t>Chloroplasts</a:t>
            </a:r>
            <a:endParaRPr lang="en-US" altLang="en-US" sz="4000" dirty="0"/>
          </a:p>
        </p:txBody>
      </p:sp>
      <p:sp>
        <p:nvSpPr>
          <p:cNvPr id="19459" name="Rectangle 1027">
            <a:extLst>
              <a:ext uri="{FF2B5EF4-FFF2-40B4-BE49-F238E27FC236}">
                <a16:creationId xmlns:a16="http://schemas.microsoft.com/office/drawing/2014/main" id="{776C8815-E44E-27B4-0853-BE3B630F3254}"/>
              </a:ext>
            </a:extLst>
          </p:cNvPr>
          <p:cNvSpPr>
            <a:spLocks noGrp="1" noChangeArrowheads="1"/>
          </p:cNvSpPr>
          <p:nvPr>
            <p:ph type="body" sz="half" idx="1"/>
          </p:nvPr>
        </p:nvSpPr>
        <p:spPr/>
        <p:txBody>
          <a:bodyPr/>
          <a:lstStyle/>
          <a:p>
            <a:r>
              <a:rPr lang="en-US" altLang="en-US" sz="2800" dirty="0">
                <a:latin typeface="Comic Sans MS" panose="030F0702030302020204" pitchFamily="66" charset="0"/>
              </a:rPr>
              <a:t>Found only in plant cells</a:t>
            </a:r>
          </a:p>
          <a:p>
            <a:r>
              <a:rPr lang="en-US" altLang="en-US" sz="2800" dirty="0">
                <a:latin typeface="Comic Sans MS" panose="030F0702030302020204" pitchFamily="66" charset="0"/>
              </a:rPr>
              <a:t>Contains chlorophyll (makes plants green)</a:t>
            </a:r>
          </a:p>
          <a:p>
            <a:r>
              <a:rPr lang="en-US" altLang="en-US" sz="2800" dirty="0">
                <a:latin typeface="Comic Sans MS" panose="030F0702030302020204" pitchFamily="66" charset="0"/>
              </a:rPr>
              <a:t>Where photosynthesis takes place</a:t>
            </a:r>
          </a:p>
        </p:txBody>
      </p:sp>
      <p:pic>
        <p:nvPicPr>
          <p:cNvPr id="19462" name="Picture 1030">
            <a:extLst>
              <a:ext uri="{FF2B5EF4-FFF2-40B4-BE49-F238E27FC236}">
                <a16:creationId xmlns:a16="http://schemas.microsoft.com/office/drawing/2014/main" id="{6E9124DB-A4D3-96DB-D39A-860B800D7998}"/>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2082800" y="4666590"/>
            <a:ext cx="2743200" cy="1398588"/>
          </a:xfrm>
        </p:spPr>
      </p:pic>
      <p:pic>
        <p:nvPicPr>
          <p:cNvPr id="19469" name="Picture 1037">
            <a:extLst>
              <a:ext uri="{FF2B5EF4-FFF2-40B4-BE49-F238E27FC236}">
                <a16:creationId xmlns:a16="http://schemas.microsoft.com/office/drawing/2014/main" id="{CAC47B43-B77B-FE65-093D-8C37A82108E8}"/>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7581900" y="3796506"/>
            <a:ext cx="3429000" cy="2209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descr="Go to fullsize image">
            <a:hlinkClick r:id="rId5"/>
            <a:extLst>
              <a:ext uri="{FF2B5EF4-FFF2-40B4-BE49-F238E27FC236}">
                <a16:creationId xmlns:a16="http://schemas.microsoft.com/office/drawing/2014/main" id="{DF5E12C4-95D0-9F1F-53A0-B0CAC63B40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6600" y="484731"/>
            <a:ext cx="4419600" cy="2986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6C0AE15C-5061-275B-8DB8-7C19B5FEC92F}"/>
              </a:ext>
            </a:extLst>
          </p:cNvPr>
          <p:cNvSpPr>
            <a:spLocks noGrp="1" noChangeArrowheads="1"/>
          </p:cNvSpPr>
          <p:nvPr>
            <p:ph type="title"/>
          </p:nvPr>
        </p:nvSpPr>
        <p:spPr/>
        <p:txBody>
          <a:bodyPr/>
          <a:lstStyle/>
          <a:p>
            <a:r>
              <a:rPr lang="en-US" altLang="en-US">
                <a:solidFill>
                  <a:srgbClr val="0000FF"/>
                </a:solidFill>
                <a:effectLst>
                  <a:outerShdw blurRad="38100" dist="38100" dir="2700000" algn="tl">
                    <a:srgbClr val="C0C0C0"/>
                  </a:outerShdw>
                </a:effectLst>
                <a:latin typeface="Comic Sans MS" panose="030F0702030302020204" pitchFamily="66" charset="0"/>
              </a:rPr>
              <a:t>Plant or Animal Cell?</a:t>
            </a:r>
            <a:endParaRPr lang="en-US" altLang="en-US">
              <a:latin typeface="Comic Sans MS" panose="030F0702030302020204" pitchFamily="66" charset="0"/>
            </a:endParaRPr>
          </a:p>
        </p:txBody>
      </p:sp>
      <p:sp>
        <p:nvSpPr>
          <p:cNvPr id="31747" name="Rectangle 3">
            <a:extLst>
              <a:ext uri="{FF2B5EF4-FFF2-40B4-BE49-F238E27FC236}">
                <a16:creationId xmlns:a16="http://schemas.microsoft.com/office/drawing/2014/main" id="{83AD0826-864E-4E20-4C72-725205FF7659}"/>
              </a:ext>
            </a:extLst>
          </p:cNvPr>
          <p:cNvSpPr>
            <a:spLocks noGrp="1" noChangeArrowheads="1"/>
          </p:cNvSpPr>
          <p:nvPr>
            <p:ph sz="half" idx="1"/>
          </p:nvPr>
        </p:nvSpPr>
        <p:spPr>
          <a:xfrm>
            <a:off x="1981200" y="1981200"/>
            <a:ext cx="4038600" cy="457200"/>
          </a:xfrm>
        </p:spPr>
        <p:txBody>
          <a:bodyPr>
            <a:normAutofit fontScale="92500"/>
          </a:bodyPr>
          <a:lstStyle/>
          <a:p>
            <a:pPr>
              <a:lnSpc>
                <a:spcPct val="90000"/>
              </a:lnSpc>
              <a:buFontTx/>
              <a:buNone/>
            </a:pPr>
            <a:r>
              <a:rPr lang="en-US" altLang="en-US" sz="2000"/>
              <a:t>Found in Plant and Animal cells:</a:t>
            </a:r>
            <a:endParaRPr lang="en-US" altLang="en-US" sz="2800"/>
          </a:p>
        </p:txBody>
      </p:sp>
      <p:sp>
        <p:nvSpPr>
          <p:cNvPr id="31748" name="Rectangle 4">
            <a:extLst>
              <a:ext uri="{FF2B5EF4-FFF2-40B4-BE49-F238E27FC236}">
                <a16:creationId xmlns:a16="http://schemas.microsoft.com/office/drawing/2014/main" id="{9B7C2CC3-9151-87B6-D7FF-69CBFF4BD699}"/>
              </a:ext>
            </a:extLst>
          </p:cNvPr>
          <p:cNvSpPr>
            <a:spLocks noGrp="1" noChangeArrowheads="1"/>
          </p:cNvSpPr>
          <p:nvPr>
            <p:ph sz="half" idx="2"/>
          </p:nvPr>
        </p:nvSpPr>
        <p:spPr>
          <a:xfrm>
            <a:off x="7391400" y="1981200"/>
            <a:ext cx="3124200" cy="4114800"/>
          </a:xfrm>
        </p:spPr>
        <p:txBody>
          <a:bodyPr>
            <a:normAutofit fontScale="92500"/>
          </a:bodyPr>
          <a:lstStyle/>
          <a:p>
            <a:pPr>
              <a:lnSpc>
                <a:spcPct val="90000"/>
              </a:lnSpc>
              <a:buFontTx/>
              <a:buNone/>
            </a:pPr>
            <a:r>
              <a:rPr lang="en-US" altLang="en-US" sz="2000"/>
              <a:t>Found only in Plant Cells:</a:t>
            </a:r>
          </a:p>
        </p:txBody>
      </p:sp>
      <p:sp>
        <p:nvSpPr>
          <p:cNvPr id="31750" name="Rectangle 6">
            <a:extLst>
              <a:ext uri="{FF2B5EF4-FFF2-40B4-BE49-F238E27FC236}">
                <a16:creationId xmlns:a16="http://schemas.microsoft.com/office/drawing/2014/main" id="{7E6D54FF-9ACF-077C-6AA8-9576B9CCCAA8}"/>
              </a:ext>
            </a:extLst>
          </p:cNvPr>
          <p:cNvSpPr>
            <a:spLocks noChangeArrowheads="1"/>
          </p:cNvSpPr>
          <p:nvPr/>
        </p:nvSpPr>
        <p:spPr bwMode="auto">
          <a:xfrm>
            <a:off x="1981200" y="1905000"/>
            <a:ext cx="3733800" cy="533400"/>
          </a:xfrm>
          <a:prstGeom prst="rect">
            <a:avLst/>
          </a:prstGeom>
          <a:solidFill>
            <a:schemeClr val="hlink">
              <a:alpha val="16000"/>
            </a:schemeClr>
          </a:solidFill>
          <a:ln w="9525">
            <a:solidFill>
              <a:schemeClr val="tx1"/>
            </a:solidFill>
            <a:miter lim="800000"/>
            <a:headEnd/>
            <a:tailEnd/>
          </a:ln>
        </p:spPr>
        <p:txBody>
          <a:bodyPr wrap="none" anchor="ctr"/>
          <a:lstStyle/>
          <a:p>
            <a:endParaRPr lang="en-IN"/>
          </a:p>
        </p:txBody>
      </p:sp>
      <p:sp>
        <p:nvSpPr>
          <p:cNvPr id="31751" name="Rectangle 7">
            <a:extLst>
              <a:ext uri="{FF2B5EF4-FFF2-40B4-BE49-F238E27FC236}">
                <a16:creationId xmlns:a16="http://schemas.microsoft.com/office/drawing/2014/main" id="{FE49FD2C-2E86-2541-8B6E-AF90DA5EA618}"/>
              </a:ext>
            </a:extLst>
          </p:cNvPr>
          <p:cNvSpPr>
            <a:spLocks noChangeArrowheads="1"/>
          </p:cNvSpPr>
          <p:nvPr/>
        </p:nvSpPr>
        <p:spPr bwMode="auto">
          <a:xfrm>
            <a:off x="7315200" y="1905000"/>
            <a:ext cx="3200400" cy="533400"/>
          </a:xfrm>
          <a:prstGeom prst="rect">
            <a:avLst/>
          </a:prstGeom>
          <a:solidFill>
            <a:schemeClr val="hlink">
              <a:alpha val="19000"/>
            </a:schemeClr>
          </a:solidFill>
          <a:ln w="9525">
            <a:solidFill>
              <a:schemeClr val="tx1"/>
            </a:solidFill>
            <a:miter lim="800000"/>
            <a:headEnd/>
            <a:tailEnd/>
          </a:ln>
        </p:spPr>
        <p:txBody>
          <a:bodyPr wrap="none" anchor="ctr"/>
          <a:lstStyle/>
          <a:p>
            <a:endParaRPr lang="en-IN"/>
          </a:p>
        </p:txBody>
      </p:sp>
      <p:sp>
        <p:nvSpPr>
          <p:cNvPr id="31753" name="Text Box 9">
            <a:extLst>
              <a:ext uri="{FF2B5EF4-FFF2-40B4-BE49-F238E27FC236}">
                <a16:creationId xmlns:a16="http://schemas.microsoft.com/office/drawing/2014/main" id="{BA89C6C1-8D06-3D8B-A595-D1ADC90FC6A8}"/>
              </a:ext>
            </a:extLst>
          </p:cNvPr>
          <p:cNvSpPr txBox="1">
            <a:spLocks noChangeArrowheads="1"/>
          </p:cNvSpPr>
          <p:nvPr/>
        </p:nvSpPr>
        <p:spPr bwMode="auto">
          <a:xfrm>
            <a:off x="1981200" y="2667000"/>
            <a:ext cx="3505200" cy="3416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buFontTx/>
              <a:buChar char="•"/>
            </a:pPr>
            <a:r>
              <a:rPr lang="en-US" altLang="en-US" sz="2400" dirty="0">
                <a:solidFill>
                  <a:srgbClr val="0000FF"/>
                </a:solidFill>
                <a:latin typeface="Comic Sans MS" panose="030F0702030302020204" pitchFamily="66" charset="0"/>
              </a:rPr>
              <a:t> Nucleus</a:t>
            </a:r>
          </a:p>
          <a:p>
            <a:pPr>
              <a:buFontTx/>
              <a:buChar char="•"/>
            </a:pPr>
            <a:r>
              <a:rPr lang="en-US" altLang="en-US" sz="2400" dirty="0">
                <a:solidFill>
                  <a:srgbClr val="0000FF"/>
                </a:solidFill>
                <a:latin typeface="Comic Sans MS" panose="030F0702030302020204" pitchFamily="66" charset="0"/>
              </a:rPr>
              <a:t> Golgi Complex</a:t>
            </a:r>
          </a:p>
          <a:p>
            <a:pPr>
              <a:buFontTx/>
              <a:buChar char="•"/>
            </a:pPr>
            <a:r>
              <a:rPr lang="en-US" altLang="en-US" sz="2400" dirty="0">
                <a:solidFill>
                  <a:srgbClr val="0000FF"/>
                </a:solidFill>
                <a:latin typeface="Comic Sans MS" panose="030F0702030302020204" pitchFamily="66" charset="0"/>
              </a:rPr>
              <a:t> Mitochondrion</a:t>
            </a:r>
          </a:p>
          <a:p>
            <a:pPr>
              <a:buFontTx/>
              <a:buChar char="•"/>
            </a:pPr>
            <a:r>
              <a:rPr lang="en-US" altLang="en-US" sz="2400" dirty="0">
                <a:solidFill>
                  <a:srgbClr val="0000FF"/>
                </a:solidFill>
                <a:latin typeface="Comic Sans MS" panose="030F0702030302020204" pitchFamily="66" charset="0"/>
              </a:rPr>
              <a:t> </a:t>
            </a:r>
            <a:r>
              <a:rPr lang="en-US" altLang="en-US" sz="2400" dirty="0" err="1">
                <a:solidFill>
                  <a:srgbClr val="0000FF"/>
                </a:solidFill>
                <a:latin typeface="Comic Sans MS" panose="030F0702030302020204" pitchFamily="66" charset="0"/>
              </a:rPr>
              <a:t>Lyosomes</a:t>
            </a:r>
            <a:endParaRPr lang="en-US" altLang="en-US" sz="2400" dirty="0">
              <a:solidFill>
                <a:srgbClr val="0000FF"/>
              </a:solidFill>
              <a:latin typeface="Comic Sans MS" panose="030F0702030302020204" pitchFamily="66" charset="0"/>
            </a:endParaRPr>
          </a:p>
          <a:p>
            <a:pPr>
              <a:buFontTx/>
              <a:buChar char="•"/>
            </a:pPr>
            <a:r>
              <a:rPr lang="en-US" altLang="en-US" sz="2400" dirty="0">
                <a:solidFill>
                  <a:srgbClr val="0000FF"/>
                </a:solidFill>
                <a:latin typeface="Comic Sans MS" panose="030F0702030302020204" pitchFamily="66" charset="0"/>
              </a:rPr>
              <a:t> Endoplasmic </a:t>
            </a:r>
          </a:p>
          <a:p>
            <a:r>
              <a:rPr lang="en-US" altLang="en-US" sz="2400" dirty="0">
                <a:solidFill>
                  <a:srgbClr val="0000FF"/>
                </a:solidFill>
                <a:latin typeface="Comic Sans MS" panose="030F0702030302020204" pitchFamily="66" charset="0"/>
              </a:rPr>
              <a:t>  Reticulum</a:t>
            </a:r>
          </a:p>
          <a:p>
            <a:pPr>
              <a:buFontTx/>
              <a:buChar char="•"/>
            </a:pPr>
            <a:r>
              <a:rPr lang="en-US" altLang="en-US" sz="2400" dirty="0">
                <a:solidFill>
                  <a:srgbClr val="0000FF"/>
                </a:solidFill>
                <a:latin typeface="Comic Sans MS" panose="030F0702030302020204" pitchFamily="66" charset="0"/>
              </a:rPr>
              <a:t> Cell Membrane</a:t>
            </a:r>
          </a:p>
          <a:p>
            <a:pPr>
              <a:buFontTx/>
              <a:buChar char="•"/>
            </a:pPr>
            <a:r>
              <a:rPr lang="en-US" altLang="en-US" sz="2400" dirty="0">
                <a:solidFill>
                  <a:srgbClr val="0000FF"/>
                </a:solidFill>
                <a:latin typeface="Comic Sans MS" panose="030F0702030302020204" pitchFamily="66" charset="0"/>
              </a:rPr>
              <a:t> Ribosomes</a:t>
            </a:r>
          </a:p>
          <a:p>
            <a:pPr>
              <a:buFontTx/>
              <a:buChar char="•"/>
            </a:pPr>
            <a:r>
              <a:rPr lang="en-US" altLang="en-US" sz="2400" dirty="0">
                <a:solidFill>
                  <a:srgbClr val="0000FF"/>
                </a:solidFill>
                <a:latin typeface="Comic Sans MS" panose="030F0702030302020204" pitchFamily="66" charset="0"/>
              </a:rPr>
              <a:t> Vacuoles</a:t>
            </a:r>
          </a:p>
        </p:txBody>
      </p:sp>
      <p:sp>
        <p:nvSpPr>
          <p:cNvPr id="31754" name="Text Box 10">
            <a:extLst>
              <a:ext uri="{FF2B5EF4-FFF2-40B4-BE49-F238E27FC236}">
                <a16:creationId xmlns:a16="http://schemas.microsoft.com/office/drawing/2014/main" id="{11D8AF92-8318-3937-7290-794B2BB176C4}"/>
              </a:ext>
            </a:extLst>
          </p:cNvPr>
          <p:cNvSpPr txBox="1">
            <a:spLocks noChangeArrowheads="1"/>
          </p:cNvSpPr>
          <p:nvPr/>
        </p:nvSpPr>
        <p:spPr bwMode="auto">
          <a:xfrm>
            <a:off x="7772400" y="2743201"/>
            <a:ext cx="2514600" cy="1200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buFontTx/>
              <a:buChar char="•"/>
            </a:pPr>
            <a:r>
              <a:rPr lang="en-US" altLang="en-US" sz="2400" dirty="0">
                <a:solidFill>
                  <a:srgbClr val="6CD106"/>
                </a:solidFill>
              </a:rPr>
              <a:t> </a:t>
            </a:r>
            <a:r>
              <a:rPr lang="en-US" altLang="en-US" sz="2400" dirty="0">
                <a:solidFill>
                  <a:srgbClr val="6CD106"/>
                </a:solidFill>
                <a:latin typeface="Comic Sans MS" panose="030F0702030302020204" pitchFamily="66" charset="0"/>
              </a:rPr>
              <a:t>Chloroplasts</a:t>
            </a:r>
          </a:p>
          <a:p>
            <a:endParaRPr lang="en-US" altLang="en-US" sz="2400" dirty="0">
              <a:solidFill>
                <a:srgbClr val="6CD106"/>
              </a:solidFill>
              <a:latin typeface="Comic Sans MS" panose="030F0702030302020204" pitchFamily="66" charset="0"/>
            </a:endParaRPr>
          </a:p>
          <a:p>
            <a:pPr>
              <a:buFontTx/>
              <a:buChar char="•"/>
            </a:pPr>
            <a:r>
              <a:rPr lang="en-US" altLang="en-US" sz="2400" dirty="0">
                <a:solidFill>
                  <a:srgbClr val="6CD106"/>
                </a:solidFill>
                <a:latin typeface="Comic Sans MS" panose="030F0702030302020204" pitchFamily="66" charset="0"/>
              </a:rPr>
              <a:t> Cell Wall</a:t>
            </a:r>
            <a:endParaRPr lang="en-US" altLang="en-US" sz="2400" dirty="0">
              <a:latin typeface="Comic Sans MS" panose="030F0702030302020204" pitchFamily="66" charset="0"/>
            </a:endParaRPr>
          </a:p>
        </p:txBody>
      </p:sp>
      <p:pic>
        <p:nvPicPr>
          <p:cNvPr id="31755" name="Picture 11">
            <a:extLst>
              <a:ext uri="{FF2B5EF4-FFF2-40B4-BE49-F238E27FC236}">
                <a16:creationId xmlns:a16="http://schemas.microsoft.com/office/drawing/2014/main" id="{F124715C-8589-65AA-906B-5C1FDE277E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857500"/>
            <a:ext cx="9906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31756" name="Picture 12">
            <a:extLst>
              <a:ext uri="{FF2B5EF4-FFF2-40B4-BE49-F238E27FC236}">
                <a16:creationId xmlns:a16="http://schemas.microsoft.com/office/drawing/2014/main" id="{29696F78-EEB9-9EFF-452D-094FDCE595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375160"/>
            <a:ext cx="1295400" cy="1120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ADE42-E12B-0ED6-11E6-7B0765C0B470}"/>
              </a:ext>
            </a:extLst>
          </p:cNvPr>
          <p:cNvSpPr>
            <a:spLocks noGrp="1"/>
          </p:cNvSpPr>
          <p:nvPr>
            <p:ph type="title"/>
          </p:nvPr>
        </p:nvSpPr>
        <p:spPr/>
        <p:txBody>
          <a:bodyPr>
            <a:normAutofit fontScale="90000"/>
          </a:bodyPr>
          <a:lstStyle/>
          <a:p>
            <a:r>
              <a:rPr lang="en-US" altLang="en-US" sz="4800" dirty="0"/>
              <a:t>How can one cell develop into a plant or animal?</a:t>
            </a:r>
            <a:br>
              <a:rPr lang="en-US" altLang="en-US" sz="4800" dirty="0"/>
            </a:br>
            <a:endParaRPr lang="en-IN" dirty="0"/>
          </a:p>
        </p:txBody>
      </p:sp>
      <p:sp>
        <p:nvSpPr>
          <p:cNvPr id="3" name="Content Placeholder 2">
            <a:extLst>
              <a:ext uri="{FF2B5EF4-FFF2-40B4-BE49-F238E27FC236}">
                <a16:creationId xmlns:a16="http://schemas.microsoft.com/office/drawing/2014/main" id="{9A219251-0492-9256-1CB1-A15CF156D64E}"/>
              </a:ext>
            </a:extLst>
          </p:cNvPr>
          <p:cNvSpPr>
            <a:spLocks noGrp="1"/>
          </p:cNvSpPr>
          <p:nvPr>
            <p:ph sz="half" idx="1"/>
          </p:nvPr>
        </p:nvSpPr>
        <p:spPr/>
        <p:txBody>
          <a:bodyPr/>
          <a:lstStyle/>
          <a:p>
            <a:r>
              <a:rPr lang="en-US" altLang="en-US" sz="3200" dirty="0"/>
              <a:t>Mitosis</a:t>
            </a:r>
            <a:r>
              <a:rPr lang="en-US" altLang="en-US" sz="3600" dirty="0"/>
              <a:t>- </a:t>
            </a:r>
            <a:r>
              <a:rPr lang="en-US" altLang="en-US" sz="1800" dirty="0"/>
              <a:t>forms identical cells.</a:t>
            </a:r>
          </a:p>
          <a:p>
            <a:endParaRPr lang="en-IN" dirty="0"/>
          </a:p>
        </p:txBody>
      </p:sp>
      <p:sp>
        <p:nvSpPr>
          <p:cNvPr id="4" name="Content Placeholder 3">
            <a:extLst>
              <a:ext uri="{FF2B5EF4-FFF2-40B4-BE49-F238E27FC236}">
                <a16:creationId xmlns:a16="http://schemas.microsoft.com/office/drawing/2014/main" id="{09B4FEAF-5BC3-7C9E-FA1D-487C168BCE14}"/>
              </a:ext>
            </a:extLst>
          </p:cNvPr>
          <p:cNvSpPr>
            <a:spLocks noGrp="1"/>
          </p:cNvSpPr>
          <p:nvPr>
            <p:ph sz="half" idx="2"/>
          </p:nvPr>
        </p:nvSpPr>
        <p:spPr/>
        <p:txBody>
          <a:bodyPr/>
          <a:lstStyle/>
          <a:p>
            <a:r>
              <a:rPr lang="en-US" altLang="en-US" sz="3200" dirty="0"/>
              <a:t>Meiosis</a:t>
            </a:r>
            <a:r>
              <a:rPr lang="en-US" altLang="en-US" sz="3600" dirty="0"/>
              <a:t>-</a:t>
            </a:r>
            <a:r>
              <a:rPr lang="en-US" altLang="en-US" sz="1800" dirty="0"/>
              <a:t>one half the number of forms cells with chromosomes</a:t>
            </a:r>
            <a:r>
              <a:rPr lang="en-IN" altLang="en-US" sz="1800" dirty="0"/>
              <a:t>.</a:t>
            </a:r>
            <a:endParaRPr lang="en-US" altLang="en-US" sz="1800" dirty="0"/>
          </a:p>
        </p:txBody>
      </p:sp>
      <p:pic>
        <p:nvPicPr>
          <p:cNvPr id="78852" name="Picture 4" descr="Meiosis - Wikipedia">
            <a:extLst>
              <a:ext uri="{FF2B5EF4-FFF2-40B4-BE49-F238E27FC236}">
                <a16:creationId xmlns:a16="http://schemas.microsoft.com/office/drawing/2014/main" id="{F59E48E2-1F0E-BB40-1AD7-E0C7B9170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1176" y="3143434"/>
            <a:ext cx="4965453" cy="3124200"/>
          </a:xfrm>
          <a:prstGeom prst="rect">
            <a:avLst/>
          </a:prstGeom>
          <a:noFill/>
          <a:extLst>
            <a:ext uri="{909E8E84-426E-40DD-AFC4-6F175D3DCCD1}">
              <a14:hiddenFill xmlns:a14="http://schemas.microsoft.com/office/drawing/2010/main">
                <a:solidFill>
                  <a:srgbClr val="FFFFFF"/>
                </a:solidFill>
              </a14:hiddenFill>
            </a:ext>
          </a:extLst>
        </p:spPr>
      </p:pic>
      <p:pic>
        <p:nvPicPr>
          <p:cNvPr id="78854" name="Picture 6">
            <a:extLst>
              <a:ext uri="{FF2B5EF4-FFF2-40B4-BE49-F238E27FC236}">
                <a16:creationId xmlns:a16="http://schemas.microsoft.com/office/drawing/2014/main" id="{4C289A20-3E0E-999F-F881-67DA76FB6D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2" y="3581400"/>
            <a:ext cx="5256982" cy="1909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5128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999</TotalTime>
  <Words>1450</Words>
  <Application>Microsoft Office PowerPoint</Application>
  <PresentationFormat>Widescreen</PresentationFormat>
  <Paragraphs>196</Paragraphs>
  <Slides>23</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Century Gothic</vt:lpstr>
      <vt:lpstr>Comic Sans MS</vt:lpstr>
      <vt:lpstr>Garamond</vt:lpstr>
      <vt:lpstr>Times New Roman</vt:lpstr>
      <vt:lpstr>Verdana</vt:lpstr>
      <vt:lpstr>Savon</vt:lpstr>
      <vt:lpstr>PowerPoint Presentation</vt:lpstr>
      <vt:lpstr>Cells: The Basic Units of Life</vt:lpstr>
      <vt:lpstr>The Cell Theory</vt:lpstr>
      <vt:lpstr>CELL</vt:lpstr>
      <vt:lpstr>OSMOSIS</vt:lpstr>
      <vt:lpstr>PLASMOLYSIS</vt:lpstr>
      <vt:lpstr>Two Types of Cells</vt:lpstr>
      <vt:lpstr>Organelles</vt:lpstr>
      <vt:lpstr>Two Types of Cells</vt:lpstr>
      <vt:lpstr>Two Types of Cells</vt:lpstr>
      <vt:lpstr>Cell Membrane</vt:lpstr>
      <vt:lpstr>Cytoplasm</vt:lpstr>
      <vt:lpstr>The Nucleus</vt:lpstr>
      <vt:lpstr>Mitochondria</vt:lpstr>
      <vt:lpstr>Ribosomes</vt:lpstr>
      <vt:lpstr>Endoplasmic Reticulum</vt:lpstr>
      <vt:lpstr>Golgi Complex</vt:lpstr>
      <vt:lpstr>Lysosomes</vt:lpstr>
      <vt:lpstr>Vacuole</vt:lpstr>
      <vt:lpstr>Cell Wall</vt:lpstr>
      <vt:lpstr>Chloroplasts</vt:lpstr>
      <vt:lpstr>Plant or Animal Cell?</vt:lpstr>
      <vt:lpstr>How can one cell develop into a plant or animal? </vt:lpstr>
    </vt:vector>
  </TitlesOfParts>
  <Company>Jacob Braman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Cells: The Basic Units of Life</dc:title>
  <dc:creator>Jacob Braman</dc:creator>
  <cp:lastModifiedBy>samar4edu@gmail.com</cp:lastModifiedBy>
  <cp:revision>29</cp:revision>
  <cp:lastPrinted>2008-04-01T21:50:50Z</cp:lastPrinted>
  <dcterms:created xsi:type="dcterms:W3CDTF">2007-03-25T23:33:05Z</dcterms:created>
  <dcterms:modified xsi:type="dcterms:W3CDTF">2023-12-23T13:56:12Z</dcterms:modified>
</cp:coreProperties>
</file>